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1" r:id="rId6"/>
    <p:sldId id="285" r:id="rId7"/>
    <p:sldId id="286" r:id="rId8"/>
    <p:sldId id="263" r:id="rId9"/>
    <p:sldId id="287" r:id="rId10"/>
    <p:sldId id="288" r:id="rId11"/>
    <p:sldId id="289" r:id="rId12"/>
    <p:sldId id="290" r:id="rId13"/>
    <p:sldId id="291" r:id="rId14"/>
    <p:sldId id="262" r:id="rId15"/>
    <p:sldId id="264" r:id="rId16"/>
    <p:sldId id="265" r:id="rId17"/>
    <p:sldId id="266" r:id="rId18"/>
    <p:sldId id="272" r:id="rId19"/>
    <p:sldId id="271"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Frank Ruhl Libre" panose="020B0604020202020204" charset="-79"/>
      <p:regular r:id="rId27"/>
      <p:bold r:id="rId28"/>
    </p:embeddedFont>
    <p:embeddedFont>
      <p:font typeface="Frank Ruhl Libre Medium" panose="020B0604020202020204" charset="-79"/>
      <p:regular r:id="rId29"/>
      <p:bold r:id="rId30"/>
    </p:embeddedFont>
    <p:embeddedFont>
      <p:font typeface="Helvetica" panose="020B0604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BE99C6-183F-42C7-B467-11FFD261C498}">
  <a:tblStyle styleId="{2FBE99C6-183F-42C7-B467-11FFD261C49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60"/>
  </p:normalViewPr>
  <p:slideViewPr>
    <p:cSldViewPr snapToGrid="0">
      <p:cViewPr varScale="1">
        <p:scale>
          <a:sx n="92" d="100"/>
          <a:sy n="92" d="100"/>
        </p:scale>
        <p:origin x="10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35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84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627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11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826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316267" y="304925"/>
            <a:ext cx="4511142" cy="4526109"/>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2787625" y="1991825"/>
            <a:ext cx="3572100" cy="1159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7" name="Google Shape;17;p2"/>
          <p:cNvGrpSpPr/>
          <p:nvPr/>
        </p:nvGrpSpPr>
        <p:grpSpPr>
          <a:xfrm>
            <a:off x="4357664" y="3735189"/>
            <a:ext cx="428350" cy="428530"/>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2316267" y="304925"/>
            <a:ext cx="4511142" cy="4526109"/>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1" name="Google Shape;31;p3"/>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a:solidFill>
                  <a:srgbClr val="B0C6D3"/>
                </a:solidFill>
              </a:defRPr>
            </a:lvl1pPr>
            <a:lvl2pPr lvl="1" algn="ctr" rtl="0">
              <a:spcBef>
                <a:spcPts val="0"/>
              </a:spcBef>
              <a:spcAft>
                <a:spcPts val="0"/>
              </a:spcAft>
              <a:buSzPts val="1600"/>
              <a:buNone/>
              <a:defRPr sz="1600">
                <a:solidFill>
                  <a:srgbClr val="B0C6D3"/>
                </a:solidFill>
              </a:defRPr>
            </a:lvl2pPr>
            <a:lvl3pPr lvl="2" algn="ctr" rtl="0">
              <a:spcBef>
                <a:spcPts val="0"/>
              </a:spcBef>
              <a:spcAft>
                <a:spcPts val="0"/>
              </a:spcAft>
              <a:buSzPts val="1600"/>
              <a:buNone/>
              <a:defRPr sz="1600">
                <a:solidFill>
                  <a:srgbClr val="B0C6D3"/>
                </a:solidFill>
              </a:defRPr>
            </a:lvl3pPr>
            <a:lvl4pPr lvl="3" algn="ctr" rtl="0">
              <a:spcBef>
                <a:spcPts val="0"/>
              </a:spcBef>
              <a:spcAft>
                <a:spcPts val="0"/>
              </a:spcAft>
              <a:buSzPts val="1600"/>
              <a:buNone/>
              <a:defRPr sz="1600">
                <a:solidFill>
                  <a:srgbClr val="B0C6D3"/>
                </a:solidFill>
              </a:defRPr>
            </a:lvl4pPr>
            <a:lvl5pPr lvl="4" algn="ctr" rtl="0">
              <a:spcBef>
                <a:spcPts val="0"/>
              </a:spcBef>
              <a:spcAft>
                <a:spcPts val="0"/>
              </a:spcAft>
              <a:buSzPts val="1600"/>
              <a:buNone/>
              <a:defRPr sz="1600">
                <a:solidFill>
                  <a:srgbClr val="B0C6D3"/>
                </a:solidFill>
              </a:defRPr>
            </a:lvl5pPr>
            <a:lvl6pPr lvl="5" algn="ctr" rtl="0">
              <a:spcBef>
                <a:spcPts val="0"/>
              </a:spcBef>
              <a:spcAft>
                <a:spcPts val="0"/>
              </a:spcAft>
              <a:buSzPts val="1600"/>
              <a:buNone/>
              <a:defRPr sz="1600">
                <a:solidFill>
                  <a:srgbClr val="B0C6D3"/>
                </a:solidFill>
              </a:defRPr>
            </a:lvl6pPr>
            <a:lvl7pPr lvl="6" algn="ctr" rtl="0">
              <a:spcBef>
                <a:spcPts val="0"/>
              </a:spcBef>
              <a:spcAft>
                <a:spcPts val="0"/>
              </a:spcAft>
              <a:buSzPts val="1600"/>
              <a:buNone/>
              <a:defRPr sz="1600">
                <a:solidFill>
                  <a:srgbClr val="B0C6D3"/>
                </a:solidFill>
              </a:defRPr>
            </a:lvl7pPr>
            <a:lvl8pPr lvl="7" algn="ctr" rtl="0">
              <a:spcBef>
                <a:spcPts val="0"/>
              </a:spcBef>
              <a:spcAft>
                <a:spcPts val="0"/>
              </a:spcAft>
              <a:buSzPts val="1600"/>
              <a:buNone/>
              <a:defRPr sz="1600">
                <a:solidFill>
                  <a:srgbClr val="B0C6D3"/>
                </a:solidFill>
              </a:defRPr>
            </a:lvl8pPr>
            <a:lvl9pPr lvl="8" algn="ctr" rtl="0">
              <a:spcBef>
                <a:spcPts val="0"/>
              </a:spcBef>
              <a:spcAft>
                <a:spcPts val="0"/>
              </a:spcAft>
              <a:buSzPts val="1600"/>
              <a:buNone/>
              <a:defRPr sz="1600">
                <a:solidFill>
                  <a:srgbClr val="B0C6D3"/>
                </a:solidFill>
              </a:defRPr>
            </a:lvl9pPr>
          </a:lstStyle>
          <a:p>
            <a:endParaRPr/>
          </a:p>
        </p:txBody>
      </p:sp>
      <p:grpSp>
        <p:nvGrpSpPr>
          <p:cNvPr id="32" name="Google Shape;32;p3"/>
          <p:cNvGrpSpPr/>
          <p:nvPr/>
        </p:nvGrpSpPr>
        <p:grpSpPr>
          <a:xfrm>
            <a:off x="4357664" y="3735189"/>
            <a:ext cx="428350" cy="428530"/>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312475" y="304925"/>
            <a:ext cx="8519109" cy="4526109"/>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1" y="1195444"/>
            <a:ext cx="277537" cy="277654"/>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63" name="Google Shape;63;p5"/>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5"/>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65" name="Google Shape;65;p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background">
  <p:cSld name="TITLE_AND_BODY_1">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325492" y="304925"/>
            <a:ext cx="4511142" cy="4526109"/>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796444" y="1424044"/>
            <a:ext cx="277537" cy="277654"/>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79" name="Google Shape;79;p6"/>
          <p:cNvSpPr txBox="1">
            <a:spLocks noGrp="1"/>
          </p:cNvSpPr>
          <p:nvPr>
            <p:ph type="title"/>
          </p:nvPr>
        </p:nvSpPr>
        <p:spPr>
          <a:xfrm>
            <a:off x="796450" y="845975"/>
            <a:ext cx="3553500" cy="548700"/>
          </a:xfrm>
          <a:prstGeom prst="rect">
            <a:avLst/>
          </a:prstGeom>
        </p:spPr>
        <p:txBody>
          <a:bodyPr spcFirstLastPara="1" wrap="square" lIns="0" tIns="0" rIns="0" bIns="0"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80" name="Google Shape;80;p6"/>
          <p:cNvSpPr txBox="1">
            <a:spLocks noGrp="1"/>
          </p:cNvSpPr>
          <p:nvPr>
            <p:ph type="body" idx="1"/>
          </p:nvPr>
        </p:nvSpPr>
        <p:spPr>
          <a:xfrm>
            <a:off x="796450" y="1792325"/>
            <a:ext cx="3553500" cy="2404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1" name="Google Shape;81;p6"/>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7"/>
          <p:cNvGrpSpPr/>
          <p:nvPr/>
        </p:nvGrpSpPr>
        <p:grpSpPr>
          <a:xfrm>
            <a:off x="312475" y="304925"/>
            <a:ext cx="8519109" cy="4526109"/>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4433231" y="1195444"/>
            <a:ext cx="277537" cy="277654"/>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96" name="Google Shape;96;p7"/>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7" name="Google Shape;97;p7"/>
          <p:cNvSpPr txBox="1">
            <a:spLocks noGrp="1"/>
          </p:cNvSpPr>
          <p:nvPr>
            <p:ph type="body" idx="1"/>
          </p:nvPr>
        </p:nvSpPr>
        <p:spPr>
          <a:xfrm>
            <a:off x="1003200" y="1563725"/>
            <a:ext cx="3356700" cy="2801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98" name="Google Shape;98;p7"/>
          <p:cNvSpPr txBox="1">
            <a:spLocks noGrp="1"/>
          </p:cNvSpPr>
          <p:nvPr>
            <p:ph type="body" idx="2"/>
          </p:nvPr>
        </p:nvSpPr>
        <p:spPr>
          <a:xfrm>
            <a:off x="4784110" y="1563725"/>
            <a:ext cx="3356700" cy="2801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99" name="Google Shape;99;p7"/>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8"/>
          <p:cNvGrpSpPr/>
          <p:nvPr/>
        </p:nvGrpSpPr>
        <p:grpSpPr>
          <a:xfrm>
            <a:off x="312475" y="304925"/>
            <a:ext cx="8519109" cy="4526109"/>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4433231" y="1195444"/>
            <a:ext cx="277537" cy="277654"/>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114" name="Google Shape;114;p8"/>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8"/>
          <p:cNvSpPr txBox="1">
            <a:spLocks noGrp="1"/>
          </p:cNvSpPr>
          <p:nvPr>
            <p:ph type="body" idx="1"/>
          </p:nvPr>
        </p:nvSpPr>
        <p:spPr>
          <a:xfrm>
            <a:off x="1003200"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6" name="Google Shape;116;p8"/>
          <p:cNvSpPr txBox="1">
            <a:spLocks noGrp="1"/>
          </p:cNvSpPr>
          <p:nvPr>
            <p:ph type="body" idx="2"/>
          </p:nvPr>
        </p:nvSpPr>
        <p:spPr>
          <a:xfrm>
            <a:off x="3455100"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7" name="Google Shape;117;p8"/>
          <p:cNvSpPr txBox="1">
            <a:spLocks noGrp="1"/>
          </p:cNvSpPr>
          <p:nvPr>
            <p:ph type="body" idx="3"/>
          </p:nvPr>
        </p:nvSpPr>
        <p:spPr>
          <a:xfrm>
            <a:off x="5907003"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8" name="Google Shape;118;p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a:off x="312475" y="304925"/>
            <a:ext cx="8519109" cy="4526109"/>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4433231" y="1195444"/>
            <a:ext cx="277537" cy="277654"/>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133" name="Google Shape;133;p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4" name="Google Shape;134;p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a:off x="312475" y="304925"/>
            <a:ext cx="8519109" cy="4526109"/>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2">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7650" y="-7650"/>
            <a:ext cx="9151500" cy="5151300"/>
          </a:xfrm>
          <a:prstGeom prst="frame">
            <a:avLst>
              <a:gd name="adj1" fmla="val 4756"/>
            </a:avLst>
          </a:pr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62" name="Google Shape;162;p12"/>
          <p:cNvGrpSpPr/>
          <p:nvPr/>
        </p:nvGrpSpPr>
        <p:grpSpPr>
          <a:xfrm>
            <a:off x="114491" y="106842"/>
            <a:ext cx="1127645" cy="1153976"/>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5" y="3874892"/>
            <a:ext cx="1127645" cy="1154423"/>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3200" y="617375"/>
            <a:ext cx="7137600" cy="5487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1pPr>
            <a:lvl2pPr lvl="1"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2pPr>
            <a:lvl3pPr lvl="2"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3pPr>
            <a:lvl4pPr lvl="3"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4pPr>
            <a:lvl5pPr lvl="4"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5pPr>
            <a:lvl6pPr lvl="5"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6pPr>
            <a:lvl7pPr lvl="6"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7pPr>
            <a:lvl8pPr lvl="7"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8pPr>
            <a:lvl9pPr lvl="8"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003200" y="1563725"/>
            <a:ext cx="7137600" cy="27603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4297650" y="4594775"/>
            <a:ext cx="548700" cy="5487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ctrTitle"/>
          </p:nvPr>
        </p:nvSpPr>
        <p:spPr>
          <a:xfrm>
            <a:off x="2787625" y="1991825"/>
            <a:ext cx="3572100" cy="1159800"/>
          </a:xfrm>
          <a:prstGeom prst="rect">
            <a:avLst/>
          </a:prstGeom>
        </p:spPr>
        <p:txBody>
          <a:bodyPr spcFirstLastPara="1" wrap="square" lIns="0" tIns="0" rIns="0" bIns="0" anchor="ctr" anchorCtr="0">
            <a:noAutofit/>
          </a:bodyPr>
          <a:lstStyle/>
          <a:p>
            <a:pPr algn="ctr">
              <a:lnSpc>
                <a:spcPct val="107000"/>
              </a:lnSpc>
              <a:spcAft>
                <a:spcPts val="800"/>
              </a:spcAft>
            </a:pPr>
            <a:r>
              <a:rPr lang="en-ID" sz="2400" b="1" dirty="0">
                <a:effectLst/>
                <a:latin typeface="Frank Ruhl Libre" panose="020B0604020202020204" charset="-79"/>
                <a:ea typeface="Times New Roman" panose="02020603050405020304" pitchFamily="18" charset="0"/>
                <a:cs typeface="Frank Ruhl Libre" panose="020B0604020202020204" charset="-79"/>
              </a:rPr>
              <a:t>Prediction and Analysis of Traffic Accident in Seattle, Washington</a:t>
            </a:r>
            <a:endParaRPr lang="en-ID" sz="2400" dirty="0">
              <a:effectLst/>
              <a:latin typeface="Frank Ruhl Libre" panose="020B0604020202020204" charset="-79"/>
              <a:ea typeface="Times New Roman" panose="02020603050405020304" pitchFamily="18" charset="0"/>
              <a:cs typeface="Frank Ruhl Libre" panose="020B060402020202020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457200" lvl="1">
              <a:lnSpc>
                <a:spcPct val="107000"/>
              </a:lnSpc>
              <a:spcAft>
                <a:spcPts val="800"/>
              </a:spcAft>
            </a:pPr>
            <a:r>
              <a:rPr lang="en-ID" sz="1800" b="1" dirty="0">
                <a:effectLst/>
                <a:latin typeface="Calibri" panose="020F0502020204030204" pitchFamily="34" charset="0"/>
                <a:ea typeface="Times New Roman" panose="02020603050405020304" pitchFamily="18" charset="0"/>
                <a:cs typeface="Times New Roman" panose="02020603050405020304" pitchFamily="18" charset="0"/>
              </a:rPr>
              <a:t>Distribution of collisions by grouping location</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1" name="Google Shape;241;p21"/>
          <p:cNvSpPr txBox="1">
            <a:spLocks noGrp="1"/>
          </p:cNvSpPr>
          <p:nvPr>
            <p:ph type="body" idx="2"/>
          </p:nvPr>
        </p:nvSpPr>
        <p:spPr>
          <a:xfrm>
            <a:off x="5268191" y="1935888"/>
            <a:ext cx="3179618" cy="1731215"/>
          </a:xfrm>
          <a:prstGeom prst="rect">
            <a:avLst/>
          </a:prstGeom>
        </p:spPr>
        <p:txBody>
          <a:bodyPr spcFirstLastPara="1" wrap="square" lIns="0" tIns="0" rIns="0" bIns="0" anchor="t" anchorCtr="0">
            <a:noAutofit/>
          </a:bodyPr>
          <a:lstStyle/>
          <a:p>
            <a:pPr marL="139700" indent="0" algn="just">
              <a:lnSpc>
                <a:spcPct val="107000"/>
              </a:lnSpc>
              <a:spcAft>
                <a:spcPts val="800"/>
              </a:spcAft>
              <a:buNone/>
            </a:pP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From this graph we conclude, more vehicle count or person count not affected on our target, are the type of accident is injury collision or just property damage?</a:t>
            </a:r>
            <a:endParaRPr lang="en-ID" sz="1400" dirty="0">
              <a:effectLst/>
              <a:latin typeface="Frank Ruhl Libre" panose="020B0604020202020204" charset="-79"/>
              <a:ea typeface="Times New Roman" panose="02020603050405020304" pitchFamily="18" charset="0"/>
              <a:cs typeface="Frank Ruhl Libre" panose="020B0604020202020204" charset="-79"/>
            </a:endParaRPr>
          </a:p>
          <a:p>
            <a:pPr marL="139700" indent="0" algn="just">
              <a:lnSpc>
                <a:spcPct val="107000"/>
              </a:lnSpc>
              <a:spcAft>
                <a:spcPts val="800"/>
              </a:spcAft>
              <a:buNone/>
            </a:pPr>
            <a:endParaRPr lang="en-ID" sz="14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CB7DF87B-117E-4030-9FFA-2139D3FBDB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3201" y="1166075"/>
            <a:ext cx="4029966" cy="3270843"/>
          </a:xfrm>
          <a:prstGeom prst="rect">
            <a:avLst/>
          </a:prstGeom>
          <a:noFill/>
          <a:ln>
            <a:noFill/>
          </a:ln>
        </p:spPr>
      </p:pic>
    </p:spTree>
    <p:extLst>
      <p:ext uri="{BB962C8B-B14F-4D97-AF65-F5344CB8AC3E}">
        <p14:creationId xmlns:p14="http://schemas.microsoft.com/office/powerpoint/2010/main" val="2981030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457200" lvl="1">
              <a:lnSpc>
                <a:spcPct val="107000"/>
              </a:lnSpc>
              <a:spcAft>
                <a:spcPts val="800"/>
              </a:spcAft>
            </a:pPr>
            <a:r>
              <a:rPr lang="en-ID" sz="1800" b="1" dirty="0">
                <a:effectLst/>
                <a:latin typeface="Calibri" panose="020F0502020204030204" pitchFamily="34" charset="0"/>
                <a:ea typeface="Times New Roman" panose="02020603050405020304" pitchFamily="18" charset="0"/>
                <a:cs typeface="Times New Roman" panose="02020603050405020304" pitchFamily="18" charset="0"/>
              </a:rPr>
              <a:t>Distribution of collisions by grouping location</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1" name="Google Shape;241;p21"/>
          <p:cNvSpPr txBox="1">
            <a:spLocks noGrp="1"/>
          </p:cNvSpPr>
          <p:nvPr>
            <p:ph type="body" idx="2"/>
          </p:nvPr>
        </p:nvSpPr>
        <p:spPr>
          <a:xfrm>
            <a:off x="626052" y="3796593"/>
            <a:ext cx="7891896" cy="548700"/>
          </a:xfrm>
          <a:prstGeom prst="rect">
            <a:avLst/>
          </a:prstGeom>
        </p:spPr>
        <p:txBody>
          <a:bodyPr spcFirstLastPara="1" wrap="square" lIns="0" tIns="0" rIns="0" bIns="0" anchor="t" anchorCtr="0">
            <a:noAutofit/>
          </a:bodyPr>
          <a:lstStyle/>
          <a:p>
            <a:pPr marL="139700" indent="0" algn="just">
              <a:lnSpc>
                <a:spcPct val="107000"/>
              </a:lnSpc>
              <a:spcAft>
                <a:spcPts val="800"/>
              </a:spcAft>
              <a:buNone/>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From percentage we know about many people have an accident on address type in block, I assume that block more than dangerous if we know aware about safety riding and the percentage of injury collisions on intersection </a:t>
            </a:r>
            <a:r>
              <a:rPr lang="en-ID" sz="12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44%</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more than on block with </a:t>
            </a:r>
            <a:r>
              <a:rPr lang="en-ID" sz="12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24%</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68E1B8BC-89D9-4E98-9900-64BBC1416D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1491" y="1072557"/>
            <a:ext cx="5709875" cy="2822042"/>
          </a:xfrm>
          <a:prstGeom prst="rect">
            <a:avLst/>
          </a:prstGeom>
          <a:noFill/>
          <a:ln>
            <a:noFill/>
          </a:ln>
        </p:spPr>
      </p:pic>
    </p:spTree>
    <p:extLst>
      <p:ext uri="{BB962C8B-B14F-4D97-AF65-F5344CB8AC3E}">
        <p14:creationId xmlns:p14="http://schemas.microsoft.com/office/powerpoint/2010/main" val="318587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457200" lvl="1">
              <a:lnSpc>
                <a:spcPct val="107000"/>
              </a:lnSpc>
              <a:spcAft>
                <a:spcPts val="800"/>
              </a:spcAft>
            </a:pPr>
            <a:r>
              <a:rPr lang="en-ID" sz="1800" b="1" dirty="0">
                <a:effectLst/>
                <a:latin typeface="Calibri" panose="020F0502020204030204" pitchFamily="34" charset="0"/>
                <a:ea typeface="Times New Roman" panose="02020603050405020304" pitchFamily="18" charset="0"/>
                <a:cs typeface="Times New Roman" panose="02020603050405020304" pitchFamily="18" charset="0"/>
              </a:rPr>
              <a:t>Distribution of collisions by grouping location</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1" name="Google Shape;241;p21"/>
          <p:cNvSpPr txBox="1">
            <a:spLocks noGrp="1"/>
          </p:cNvSpPr>
          <p:nvPr>
            <p:ph type="body" idx="2"/>
          </p:nvPr>
        </p:nvSpPr>
        <p:spPr>
          <a:xfrm>
            <a:off x="626052" y="3773079"/>
            <a:ext cx="7891896" cy="548700"/>
          </a:xfrm>
          <a:prstGeom prst="rect">
            <a:avLst/>
          </a:prstGeom>
        </p:spPr>
        <p:txBody>
          <a:bodyPr spcFirstLastPara="1" wrap="square" lIns="0" tIns="0" rIns="0" bIns="0" anchor="t" anchorCtr="0">
            <a:noAutofit/>
          </a:bodyPr>
          <a:lstStyle/>
          <a:p>
            <a:pPr marL="139700" indent="0" algn="just">
              <a:lnSpc>
                <a:spcPct val="107000"/>
              </a:lnSpc>
              <a:spcAft>
                <a:spcPts val="800"/>
              </a:spcAft>
              <a:buNone/>
            </a:pPr>
            <a:r>
              <a:rPr lang="en-ID"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condition of road when accident happens dominated by the road condition when wet and dry with around </a:t>
            </a:r>
            <a:r>
              <a:rPr lang="en-ID" sz="12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33 %</a:t>
            </a:r>
            <a:r>
              <a:rPr lang="en-ID"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of the data injury collisions. </a:t>
            </a:r>
            <a:r>
              <a:rPr lang="en-ID" sz="1200" b="1"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conclusion about this categorical features analysis, maybe around 40% percent weather, light condition, condition of road is affected to the accident collisions.</a:t>
            </a:r>
            <a:endParaRPr lang="en-ID"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FF681E9C-EB86-47F1-A5A7-E69C3E8D0D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2050" y="1117868"/>
            <a:ext cx="5419900" cy="2678725"/>
          </a:xfrm>
          <a:prstGeom prst="rect">
            <a:avLst/>
          </a:prstGeom>
          <a:noFill/>
          <a:ln>
            <a:noFill/>
          </a:ln>
        </p:spPr>
      </p:pic>
    </p:spTree>
    <p:extLst>
      <p:ext uri="{BB962C8B-B14F-4D97-AF65-F5344CB8AC3E}">
        <p14:creationId xmlns:p14="http://schemas.microsoft.com/office/powerpoint/2010/main" val="142835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457200" lvl="1">
              <a:lnSpc>
                <a:spcPct val="107000"/>
              </a:lnSpc>
              <a:spcAft>
                <a:spcPts val="800"/>
              </a:spcAft>
            </a:pPr>
            <a:r>
              <a:rPr lang="en-ID" sz="1800" b="1" dirty="0">
                <a:effectLst/>
                <a:latin typeface="Calibri" panose="020F0502020204030204" pitchFamily="34" charset="0"/>
                <a:ea typeface="Times New Roman" panose="02020603050405020304" pitchFamily="18" charset="0"/>
                <a:cs typeface="Times New Roman" panose="02020603050405020304" pitchFamily="18" charset="0"/>
              </a:rPr>
              <a:t>Distribution of collisions by grouping location</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5" name="Picture 4">
            <a:extLst>
              <a:ext uri="{FF2B5EF4-FFF2-40B4-BE49-F238E27FC236}">
                <a16:creationId xmlns:a16="http://schemas.microsoft.com/office/drawing/2014/main" id="{5CF5945E-7BD7-454D-AF52-9401607C9A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7321" y="1093338"/>
            <a:ext cx="4012071" cy="1478412"/>
          </a:xfrm>
          <a:prstGeom prst="rect">
            <a:avLst/>
          </a:prstGeom>
          <a:noFill/>
          <a:ln>
            <a:noFill/>
          </a:ln>
        </p:spPr>
      </p:pic>
      <p:pic>
        <p:nvPicPr>
          <p:cNvPr id="6" name="Picture 5">
            <a:extLst>
              <a:ext uri="{FF2B5EF4-FFF2-40B4-BE49-F238E27FC236}">
                <a16:creationId xmlns:a16="http://schemas.microsoft.com/office/drawing/2014/main" id="{DB0DF7C6-49A9-4EE9-85BE-0578574FF0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7321" y="2705881"/>
            <a:ext cx="3982141" cy="1478413"/>
          </a:xfrm>
          <a:prstGeom prst="rect">
            <a:avLst/>
          </a:prstGeom>
          <a:noFill/>
          <a:ln>
            <a:noFill/>
          </a:ln>
        </p:spPr>
      </p:pic>
      <p:sp>
        <p:nvSpPr>
          <p:cNvPr id="14" name="Google Shape;241;p21">
            <a:extLst>
              <a:ext uri="{FF2B5EF4-FFF2-40B4-BE49-F238E27FC236}">
                <a16:creationId xmlns:a16="http://schemas.microsoft.com/office/drawing/2014/main" id="{62CF7C11-B0E0-4AB5-8942-E141164CD5D8}"/>
              </a:ext>
            </a:extLst>
          </p:cNvPr>
          <p:cNvSpPr txBox="1">
            <a:spLocks/>
          </p:cNvSpPr>
          <p:nvPr/>
        </p:nvSpPr>
        <p:spPr>
          <a:xfrm>
            <a:off x="4846350" y="1166075"/>
            <a:ext cx="3540329" cy="2825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1pPr>
            <a:lvl2pPr marL="914400" marR="0" lvl="1"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2pPr>
            <a:lvl3pPr marL="1371600" marR="0" lvl="2"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3pPr>
            <a:lvl4pPr marL="1828800" marR="0" lvl="3"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4pPr>
            <a:lvl5pPr marL="2286000" marR="0" lvl="4"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5pPr>
            <a:lvl6pPr marL="2743200" marR="0" lvl="5"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6pPr>
            <a:lvl7pPr marL="3200400" marR="0" lvl="6"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7pPr>
            <a:lvl8pPr marL="3657600" marR="0" lvl="7"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8pPr>
            <a:lvl9pPr marL="4114800" marR="0" lvl="8" indent="-355600" algn="l" rtl="0">
              <a:lnSpc>
                <a:spcPct val="100000"/>
              </a:lnSpc>
              <a:spcBef>
                <a:spcPts val="0"/>
              </a:spcBef>
              <a:spcAft>
                <a:spcPts val="0"/>
              </a:spcAft>
              <a:buClr>
                <a:srgbClr val="B0C6D3"/>
              </a:buClr>
              <a:buSzPts val="2000"/>
              <a:buFont typeface="Frank Ruhl Libre"/>
              <a:buChar char="￫"/>
              <a:defRPr sz="2000" b="0" i="0" u="none" strike="noStrike" cap="none">
                <a:solidFill>
                  <a:srgbClr val="434343"/>
                </a:solidFill>
                <a:latin typeface="Frank Ruhl Libre"/>
                <a:ea typeface="Frank Ruhl Libre"/>
                <a:cs typeface="Frank Ruhl Libre"/>
                <a:sym typeface="Frank Ruhl Libre"/>
              </a:defRPr>
            </a:lvl9pPr>
          </a:lstStyle>
          <a:p>
            <a:pPr marL="139700" indent="0">
              <a:lnSpc>
                <a:spcPct val="107000"/>
              </a:lnSpc>
              <a:spcBef>
                <a:spcPts val="0"/>
              </a:spcBef>
              <a:buNone/>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From this 2 graph above we can conclude that.</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a:p>
            <a:pPr marL="342900" lvl="0" indent="-342900" algn="just">
              <a:lnSpc>
                <a:spcPct val="107000"/>
              </a:lnSpc>
              <a:spcBef>
                <a:spcPts val="0"/>
              </a:spcBef>
              <a:buSzPts val="1000"/>
              <a:buFont typeface="Symbol" panose="05050102010706020507" pitchFamily="18" charset="2"/>
              <a:buChar char=""/>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Average collisions per month in one year the lowest year is 2009 in range 2004 until 2020 with 300 collisions accident.</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a:p>
            <a:pPr marL="342900" lvl="0" indent="-342900" algn="just">
              <a:lnSpc>
                <a:spcPct val="107000"/>
              </a:lnSpc>
              <a:spcBef>
                <a:spcPts val="0"/>
              </a:spcBef>
              <a:buSzPts val="1000"/>
              <a:buFont typeface="Symbol" panose="05050102010706020507" pitchFamily="18" charset="2"/>
              <a:buChar char=""/>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Pattern in total collisions for each year is decreased year by year until 2020.</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a:p>
            <a:pPr marL="342900" lvl="0" indent="-342900" algn="just">
              <a:lnSpc>
                <a:spcPct val="107000"/>
              </a:lnSpc>
              <a:spcBef>
                <a:spcPts val="0"/>
              </a:spcBef>
              <a:buSzPts val="1000"/>
              <a:buFont typeface="Symbol" panose="05050102010706020507" pitchFamily="18" charset="2"/>
              <a:buChar char=""/>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The highest total collisions in the data from 2004 increasing to 2005 and hold until 2006 and decrease after that.</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a:p>
            <a:pPr marL="342900" lvl="0" indent="-342900" algn="just">
              <a:lnSpc>
                <a:spcPct val="107000"/>
              </a:lnSpc>
              <a:spcBef>
                <a:spcPts val="0"/>
              </a:spcBef>
              <a:buSzPts val="1000"/>
              <a:buFont typeface="Symbol" panose="05050102010706020507" pitchFamily="18" charset="2"/>
              <a:buChar char=""/>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I assume in 2004 until 2006, the Regulations not yet completed and many people many people are not aware of the importance of safe driving. As time goes by until now, the collisions accident is better than the previous year.</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a:p>
            <a:pPr marL="342900" lvl="0" indent="-342900" algn="just">
              <a:lnSpc>
                <a:spcPct val="107000"/>
              </a:lnSpc>
              <a:spcBef>
                <a:spcPts val="0"/>
              </a:spcBef>
              <a:buSzPts val="1000"/>
              <a:buFont typeface="Symbol" panose="05050102010706020507" pitchFamily="18" charset="2"/>
              <a:buChar char=""/>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The dataset so many lacks data on 2020, because 2020 not yet completed.</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p:txBody>
      </p:sp>
    </p:spTree>
    <p:extLst>
      <p:ext uri="{BB962C8B-B14F-4D97-AF65-F5344CB8AC3E}">
        <p14:creationId xmlns:p14="http://schemas.microsoft.com/office/powerpoint/2010/main" val="150036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ctrTitle" idx="4294967295"/>
          </p:nvPr>
        </p:nvSpPr>
        <p:spPr>
          <a:xfrm>
            <a:off x="1013375" y="1677600"/>
            <a:ext cx="4301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rgbClr val="B6D7A8"/>
                </a:solidFill>
              </a:rPr>
              <a:t>3. </a:t>
            </a:r>
            <a:br>
              <a:rPr lang="en" sz="5400" dirty="0"/>
            </a:br>
            <a:r>
              <a:rPr lang="en" sz="4400" dirty="0"/>
              <a:t>Predictive Modeling</a:t>
            </a:r>
            <a:endParaRPr sz="5400" dirty="0"/>
          </a:p>
        </p:txBody>
      </p:sp>
      <p:sp>
        <p:nvSpPr>
          <p:cNvPr id="220" name="Google Shape;220;p20"/>
          <p:cNvSpPr txBox="1">
            <a:spLocks noGrp="1"/>
          </p:cNvSpPr>
          <p:nvPr>
            <p:ph type="subTitle" idx="4294967295"/>
          </p:nvPr>
        </p:nvSpPr>
        <p:spPr>
          <a:xfrm>
            <a:off x="1013375" y="2820005"/>
            <a:ext cx="43011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In this modeling we wanna try Logistic Classifier, Random Forest Classifier &amp; Light GBM Classifier</a:t>
            </a:r>
            <a:endParaRPr dirty="0"/>
          </a:p>
        </p:txBody>
      </p:sp>
      <p:sp>
        <p:nvSpPr>
          <p:cNvPr id="221" name="Google Shape;221;p20"/>
          <p:cNvSpPr/>
          <p:nvPr/>
        </p:nvSpPr>
        <p:spPr>
          <a:xfrm>
            <a:off x="6956614" y="3483468"/>
            <a:ext cx="305417" cy="29162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0"/>
          <p:cNvGrpSpPr/>
          <p:nvPr/>
        </p:nvGrpSpPr>
        <p:grpSpPr>
          <a:xfrm>
            <a:off x="6577365" y="1845701"/>
            <a:ext cx="1308384" cy="1308709"/>
            <a:chOff x="6654650" y="3665275"/>
            <a:chExt cx="409100" cy="409125"/>
          </a:xfrm>
        </p:grpSpPr>
        <p:sp>
          <p:nvSpPr>
            <p:cNvPr id="223" name="Google Shape;223;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0"/>
          <p:cNvGrpSpPr/>
          <p:nvPr/>
        </p:nvGrpSpPr>
        <p:grpSpPr>
          <a:xfrm rot="1057037">
            <a:off x="5316920" y="2874898"/>
            <a:ext cx="864461" cy="864512"/>
            <a:chOff x="570875" y="4322250"/>
            <a:chExt cx="443300" cy="443325"/>
          </a:xfrm>
        </p:grpSpPr>
        <p:sp>
          <p:nvSpPr>
            <p:cNvPr id="226" name="Google Shape;226;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0"/>
          <p:cNvSpPr/>
          <p:nvPr/>
        </p:nvSpPr>
        <p:spPr>
          <a:xfrm rot="2466683">
            <a:off x="5413593" y="2099570"/>
            <a:ext cx="424361" cy="40519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1609345">
            <a:off x="6034156" y="2354495"/>
            <a:ext cx="305329" cy="29153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2926328">
            <a:off x="7885638" y="2585470"/>
            <a:ext cx="228692" cy="21836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2"/>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Hyperparameter tuning</a:t>
            </a:r>
            <a:endParaRPr dirty="0"/>
          </a:p>
        </p:txBody>
      </p:sp>
      <p:sp>
        <p:nvSpPr>
          <p:cNvPr id="248" name="Google Shape;248;p22"/>
          <p:cNvSpPr txBox="1">
            <a:spLocks noGrp="1"/>
          </p:cNvSpPr>
          <p:nvPr>
            <p:ph type="body" idx="1"/>
          </p:nvPr>
        </p:nvSpPr>
        <p:spPr>
          <a:xfrm>
            <a:off x="1003200" y="1563725"/>
            <a:ext cx="2233800" cy="27477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400" b="1" dirty="0">
                <a:latin typeface="Frank Ruhl Libre" panose="020B0604020202020204" charset="-79"/>
                <a:cs typeface="Frank Ruhl Libre" panose="020B0604020202020204" charset="-79"/>
              </a:rPr>
              <a:t>Logistic Regression</a:t>
            </a:r>
          </a:p>
          <a:p>
            <a:pPr marL="0" lvl="0" indent="0" algn="just" rtl="0">
              <a:spcBef>
                <a:spcPts val="600"/>
              </a:spcBef>
              <a:spcAft>
                <a:spcPts val="0"/>
              </a:spcAft>
              <a:buNone/>
            </a:pP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Final hyperparameter tuning in Logistic Regression we have </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class_weight</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None, 'penalty': 'l1', 'solver’ :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liblinear</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a:t>
            </a: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After that predict with data test and the final result for each metrics in classification report we can describe after this.</a:t>
            </a:r>
            <a:endParaRPr lang="en-ID" sz="14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49" name="Google Shape;249;p22"/>
          <p:cNvSpPr txBox="1">
            <a:spLocks noGrp="1"/>
          </p:cNvSpPr>
          <p:nvPr>
            <p:ph type="body" idx="2"/>
          </p:nvPr>
        </p:nvSpPr>
        <p:spPr>
          <a:xfrm>
            <a:off x="3455100" y="1563725"/>
            <a:ext cx="2233800" cy="27477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sz="1400" b="1" dirty="0">
                <a:latin typeface="Frank Ruhl Libre" panose="020B0604020202020204" charset="-79"/>
                <a:cs typeface="Frank Ruhl Libre" panose="020B0604020202020204" charset="-79"/>
              </a:rPr>
              <a:t>Random Forest Classifier</a:t>
            </a:r>
          </a:p>
          <a:p>
            <a:pPr marL="0" lvl="0" indent="0" algn="just" rtl="0">
              <a:spcBef>
                <a:spcPts val="600"/>
              </a:spcBef>
              <a:spcAft>
                <a:spcPts val="0"/>
              </a:spcAft>
              <a:buNone/>
            </a:pP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Final hyperparameter tuning in Random Forest Classifier we have </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max_depth</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4,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max_features</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 2,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min_samples_leaf</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 2,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min_samples_split</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 10}</a:t>
            </a: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After that predict with data test and the final result for each metrics in classification report we can describe after this.</a:t>
            </a:r>
            <a:endParaRPr lang="en-ID" sz="14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50" name="Google Shape;250;p22"/>
          <p:cNvSpPr txBox="1">
            <a:spLocks noGrp="1"/>
          </p:cNvSpPr>
          <p:nvPr>
            <p:ph type="body" idx="3"/>
          </p:nvPr>
        </p:nvSpPr>
        <p:spPr>
          <a:xfrm>
            <a:off x="5907003" y="1563725"/>
            <a:ext cx="2233800" cy="27477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400" b="1" dirty="0"/>
              <a:t>Light GBM Classifier</a:t>
            </a:r>
          </a:p>
          <a:p>
            <a:pPr marL="0" lvl="0" indent="0" algn="just" rtl="0">
              <a:spcBef>
                <a:spcPts val="600"/>
              </a:spcBef>
              <a:spcAft>
                <a:spcPts val="0"/>
              </a:spcAft>
              <a:buNone/>
            </a:pP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Final hyperparameter tuning in Light GBM we have </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boosting_type</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'dart',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class_weight</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{0: 1, 1: 8}, '</a:t>
            </a:r>
            <a:r>
              <a:rPr lang="en-ID" sz="1400" b="1"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num_leaves</a:t>
            </a:r>
            <a:r>
              <a:rPr lang="en-ID" sz="14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50}</a:t>
            </a: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After that predict with data test and the final result for each metrics in classification report we can describe after this.</a:t>
            </a:r>
            <a:endParaRPr lang="en-ID" sz="1400" dirty="0">
              <a:effectLst/>
              <a:latin typeface="Frank Ruhl Libre" panose="020B0604020202020204" charset="-79"/>
              <a:ea typeface="Times New Roman" panose="02020603050405020304" pitchFamily="18" charset="0"/>
              <a:cs typeface="Frank Ruhl Libre" panose="020B0604020202020204" charset="-79"/>
            </a:endParaRPr>
          </a:p>
          <a:p>
            <a:pPr marL="0" lvl="0" indent="0" algn="just" rtl="0">
              <a:spcBef>
                <a:spcPts val="600"/>
              </a:spcBef>
              <a:spcAft>
                <a:spcPts val="0"/>
              </a:spcAft>
              <a:buNone/>
            </a:pPr>
            <a:endParaRPr sz="1400" dirty="0"/>
          </a:p>
        </p:txBody>
      </p:sp>
      <p:sp>
        <p:nvSpPr>
          <p:cNvPr id="251" name="Google Shape;251;p22"/>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23"/>
          <p:cNvSpPr txBox="1">
            <a:spLocks noGrp="1"/>
          </p:cNvSpPr>
          <p:nvPr>
            <p:ph type="title"/>
          </p:nvPr>
        </p:nvSpPr>
        <p:spPr>
          <a:xfrm>
            <a:off x="796450" y="672325"/>
            <a:ext cx="3553500" cy="548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t>Result </a:t>
            </a:r>
            <a:endParaRPr sz="3200" dirty="0"/>
          </a:p>
        </p:txBody>
      </p:sp>
      <p:sp>
        <p:nvSpPr>
          <p:cNvPr id="257" name="Google Shape;257;p23"/>
          <p:cNvSpPr txBox="1">
            <a:spLocks noGrp="1"/>
          </p:cNvSpPr>
          <p:nvPr>
            <p:ph type="body" idx="1"/>
          </p:nvPr>
        </p:nvSpPr>
        <p:spPr>
          <a:xfrm>
            <a:off x="796450" y="1705650"/>
            <a:ext cx="3553500" cy="2404500"/>
          </a:xfrm>
          <a:prstGeom prst="rect">
            <a:avLst/>
          </a:prstGeom>
        </p:spPr>
        <p:txBody>
          <a:bodyPr spcFirstLastPara="1" wrap="square" lIns="0" tIns="0" rIns="0" bIns="0" anchor="t" anchorCtr="0">
            <a:noAutofit/>
          </a:bodyPr>
          <a:lstStyle/>
          <a:p>
            <a:pPr marL="101600" indent="0" algn="just">
              <a:lnSpc>
                <a:spcPct val="107000"/>
              </a:lnSpc>
              <a:spcAft>
                <a:spcPts val="800"/>
              </a:spcAft>
              <a:buNone/>
            </a:pP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From 3 model that we build, we can conclude that the best model and we can take from our </a:t>
            </a:r>
            <a:r>
              <a:rPr lang="en-ID" sz="1200"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conslusion</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is </a:t>
            </a:r>
            <a:r>
              <a:rPr lang="en-ID" sz="1200"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modeling</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with Random Forest Classifier. Because, the model have a score </a:t>
            </a:r>
            <a:r>
              <a:rPr lang="en-ID" sz="12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recall 83%</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and </a:t>
            </a:r>
            <a:r>
              <a:rPr lang="en-ID" sz="12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the accuracy is 65%</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like we discuss before. In this case we can optimize recall after that we evaluation the best accuracy score. If we compare with </a:t>
            </a:r>
            <a:r>
              <a:rPr lang="en-ID" sz="1200" b="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LGBM Model that have recall 96% but the accuracy score is 55 %</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Beside we </a:t>
            </a:r>
            <a:r>
              <a:rPr lang="en-ID" sz="1200" dirty="0" err="1">
                <a:solidFill>
                  <a:srgbClr val="000000"/>
                </a:solidFill>
                <a:effectLst/>
                <a:latin typeface="Frank Ruhl Libre" panose="020B0604020202020204" charset="-79"/>
                <a:ea typeface="Times New Roman" panose="02020603050405020304" pitchFamily="18" charset="0"/>
                <a:cs typeface="Frank Ruhl Libre" panose="020B0604020202020204" charset="-79"/>
              </a:rPr>
              <a:t>optimze</a:t>
            </a:r>
            <a:r>
              <a:rPr lang="en-ID" sz="12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recall, we compare the accuracy score too, for balancing prediction of the model.</a:t>
            </a:r>
            <a:endParaRPr lang="en-ID" sz="12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58" name="Google Shape;258;p23"/>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title" idx="4294967295"/>
          </p:nvPr>
        </p:nvSpPr>
        <p:spPr>
          <a:xfrm>
            <a:off x="2947500" y="2401950"/>
            <a:ext cx="3249000" cy="339600"/>
          </a:xfrm>
          <a:prstGeom prst="rect">
            <a:avLst/>
          </a:prstGeom>
          <a:solidFill>
            <a:srgbClr val="040E11">
              <a:alpha val="21150"/>
            </a:srgbClr>
          </a:solidFill>
          <a:effectLst>
            <a:outerShdw blurRad="42863" dist="19050" dir="5400000" algn="bl" rotWithShape="0">
              <a:srgbClr val="000000">
                <a:alpha val="34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tx1">
                    <a:lumMod val="50000"/>
                  </a:schemeClr>
                </a:solidFill>
              </a:rPr>
              <a:t>CONCLUSION</a:t>
            </a:r>
            <a:endParaRPr sz="2800" dirty="0">
              <a:solidFill>
                <a:schemeClr val="tx1">
                  <a:lumMod val="50000"/>
                </a:schemeClr>
              </a:solidFill>
            </a:endParaRPr>
          </a:p>
        </p:txBody>
      </p:sp>
      <p:sp>
        <p:nvSpPr>
          <p:cNvPr id="264" name="Google Shape;264;p24"/>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Confusion Matrix</a:t>
            </a:r>
            <a:endParaRPr dirty="0"/>
          </a:p>
        </p:txBody>
      </p:sp>
      <p:sp>
        <p:nvSpPr>
          <p:cNvPr id="330" name="Google Shape;330;p3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331" name="Google Shape;331;p30"/>
          <p:cNvGrpSpPr/>
          <p:nvPr/>
        </p:nvGrpSpPr>
        <p:grpSpPr>
          <a:xfrm>
            <a:off x="710674" y="1627964"/>
            <a:ext cx="7300911" cy="731700"/>
            <a:chOff x="710674" y="1323164"/>
            <a:chExt cx="7300911" cy="731700"/>
          </a:xfrm>
        </p:grpSpPr>
        <p:sp>
          <p:nvSpPr>
            <p:cNvPr id="332" name="Google Shape;332;p30"/>
            <p:cNvSpPr txBox="1"/>
            <p:nvPr/>
          </p:nvSpPr>
          <p:spPr>
            <a:xfrm>
              <a:off x="710674" y="1373350"/>
              <a:ext cx="2004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800" dirty="0">
                  <a:solidFill>
                    <a:srgbClr val="6C7A83"/>
                  </a:solidFill>
                  <a:latin typeface="Frank Ruhl Libre" panose="020B0604020202020204" charset="-79"/>
                  <a:ea typeface="Frank Ruhl Libre Medium"/>
                  <a:cs typeface="Frank Ruhl Libre" panose="020B0604020202020204" charset="-79"/>
                  <a:sym typeface="Frank Ruhl Libre Medium"/>
                </a:rPr>
                <a:t>Precision </a:t>
              </a:r>
              <a:endParaRPr sz="2800" dirty="0">
                <a:solidFill>
                  <a:srgbClr val="6C7A83"/>
                </a:solidFill>
                <a:latin typeface="Frank Ruhl Libre" panose="020B0604020202020204" charset="-79"/>
                <a:ea typeface="Frank Ruhl Libre Medium"/>
                <a:cs typeface="Frank Ruhl Libre" panose="020B0604020202020204" charset="-79"/>
                <a:sym typeface="Frank Ruhl Libre Medium"/>
              </a:endParaRPr>
            </a:p>
          </p:txBody>
        </p:sp>
        <p:sp>
          <p:nvSpPr>
            <p:cNvPr id="333" name="Google Shape;333;p30"/>
            <p:cNvSpPr/>
            <p:nvPr/>
          </p:nvSpPr>
          <p:spPr>
            <a:xfrm>
              <a:off x="2789785" y="1323164"/>
              <a:ext cx="5221800" cy="731700"/>
            </a:xfrm>
            <a:prstGeom prst="rect">
              <a:avLst/>
            </a:prstGeom>
            <a:solidFill>
              <a:srgbClr val="6C7A8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Frank Ruhl Libre" panose="020B0604020202020204" charset="-79"/>
                <a:ea typeface="Frank Ruhl Libre"/>
                <a:cs typeface="Frank Ruhl Libre" panose="020B0604020202020204" charset="-79"/>
                <a:sym typeface="Frank Ruhl Libre"/>
              </a:endParaRPr>
            </a:p>
          </p:txBody>
        </p:sp>
        <p:sp>
          <p:nvSpPr>
            <p:cNvPr id="334" name="Google Shape;334;p30"/>
            <p:cNvSpPr txBox="1"/>
            <p:nvPr/>
          </p:nvSpPr>
          <p:spPr>
            <a:xfrm>
              <a:off x="2914389" y="1407440"/>
              <a:ext cx="4765800" cy="575400"/>
            </a:xfrm>
            <a:prstGeom prst="rect">
              <a:avLst/>
            </a:prstGeom>
            <a:noFill/>
            <a:ln>
              <a:noFill/>
            </a:ln>
          </p:spPr>
          <p:txBody>
            <a:bodyPr spcFirstLastPara="1" wrap="square" lIns="91425" tIns="45700" rIns="91425" bIns="45700" anchor="ctr" anchorCtr="0">
              <a:noAutofit/>
            </a:bodyPr>
            <a:lstStyle/>
            <a:p>
              <a:pPr algn="just">
                <a:lnSpc>
                  <a:spcPct val="107000"/>
                </a:lnSpc>
                <a:spcBef>
                  <a:spcPts val="1200"/>
                </a:spcBef>
                <a:spcAft>
                  <a:spcPts val="800"/>
                </a:spcAft>
              </a:pPr>
              <a:r>
                <a:rPr lang="en-ID" b="1" dirty="0">
                  <a:solidFill>
                    <a:schemeClr val="bg1"/>
                  </a:solidFill>
                  <a:effectLst/>
                  <a:latin typeface="Frank Ruhl Libre" panose="020B0604020202020204" charset="-79"/>
                  <a:ea typeface="Times New Roman" panose="02020603050405020304" pitchFamily="18" charset="0"/>
                  <a:cs typeface="Frank Ruhl Libre" panose="020B0604020202020204" charset="-79"/>
                </a:rPr>
                <a:t>Precision is the accuracy model predict a positive or negative class</a:t>
              </a:r>
              <a:endParaRPr lang="en-ID" dirty="0">
                <a:solidFill>
                  <a:schemeClr val="bg1"/>
                </a:solidFill>
                <a:effectLst/>
                <a:latin typeface="Frank Ruhl Libre" panose="020B0604020202020204" charset="-79"/>
                <a:ea typeface="Times New Roman" panose="02020603050405020304" pitchFamily="18" charset="0"/>
                <a:cs typeface="Frank Ruhl Libre" panose="020B0604020202020204" charset="-79"/>
              </a:endParaRPr>
            </a:p>
          </p:txBody>
        </p:sp>
      </p:grpSp>
      <p:grpSp>
        <p:nvGrpSpPr>
          <p:cNvPr id="335" name="Google Shape;335;p30"/>
          <p:cNvGrpSpPr/>
          <p:nvPr/>
        </p:nvGrpSpPr>
        <p:grpSpPr>
          <a:xfrm>
            <a:off x="710677" y="2510700"/>
            <a:ext cx="6939410" cy="731700"/>
            <a:chOff x="710677" y="2207525"/>
            <a:chExt cx="6939410" cy="731700"/>
          </a:xfrm>
        </p:grpSpPr>
        <p:sp>
          <p:nvSpPr>
            <p:cNvPr id="336" name="Google Shape;336;p30"/>
            <p:cNvSpPr txBox="1"/>
            <p:nvPr/>
          </p:nvSpPr>
          <p:spPr>
            <a:xfrm>
              <a:off x="710677" y="2257725"/>
              <a:ext cx="2004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600" dirty="0">
                  <a:solidFill>
                    <a:srgbClr val="8A9BA6"/>
                  </a:solidFill>
                  <a:latin typeface="Frank Ruhl Libre" panose="020B0604020202020204" charset="-79"/>
                  <a:ea typeface="Frank Ruhl Libre Medium"/>
                  <a:cs typeface="Frank Ruhl Libre" panose="020B0604020202020204" charset="-79"/>
                  <a:sym typeface="Frank Ruhl Libre Medium"/>
                </a:rPr>
                <a:t>Recall</a:t>
              </a:r>
              <a:endParaRPr sz="3600" dirty="0">
                <a:solidFill>
                  <a:srgbClr val="8A9BA6"/>
                </a:solidFill>
                <a:latin typeface="Frank Ruhl Libre" panose="020B0604020202020204" charset="-79"/>
                <a:ea typeface="Frank Ruhl Libre Medium"/>
                <a:cs typeface="Frank Ruhl Libre" panose="020B0604020202020204" charset="-79"/>
                <a:sym typeface="Frank Ruhl Libre Medium"/>
              </a:endParaRPr>
            </a:p>
          </p:txBody>
        </p:sp>
        <p:sp>
          <p:nvSpPr>
            <p:cNvPr id="337" name="Google Shape;337;p30"/>
            <p:cNvSpPr/>
            <p:nvPr/>
          </p:nvSpPr>
          <p:spPr>
            <a:xfrm>
              <a:off x="2789787" y="2207525"/>
              <a:ext cx="4860300" cy="731700"/>
            </a:xfrm>
            <a:prstGeom prst="rect">
              <a:avLst/>
            </a:prstGeom>
            <a:solidFill>
              <a:srgbClr val="8A9BA6"/>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Frank Ruhl Libre" panose="020B0604020202020204" charset="-79"/>
                <a:ea typeface="Frank Ruhl Libre"/>
                <a:cs typeface="Frank Ruhl Libre" panose="020B0604020202020204" charset="-79"/>
                <a:sym typeface="Frank Ruhl Libre"/>
              </a:endParaRPr>
            </a:p>
          </p:txBody>
        </p:sp>
        <p:sp>
          <p:nvSpPr>
            <p:cNvPr id="338" name="Google Shape;338;p30"/>
            <p:cNvSpPr txBox="1"/>
            <p:nvPr/>
          </p:nvSpPr>
          <p:spPr>
            <a:xfrm>
              <a:off x="2914387" y="2414096"/>
              <a:ext cx="4373100" cy="330600"/>
            </a:xfrm>
            <a:prstGeom prst="rect">
              <a:avLst/>
            </a:prstGeom>
            <a:noFill/>
            <a:ln>
              <a:noFill/>
            </a:ln>
          </p:spPr>
          <p:txBody>
            <a:bodyPr spcFirstLastPara="1" wrap="square" lIns="91425" tIns="45700" rIns="91425" bIns="45700" anchor="ctr" anchorCtr="0">
              <a:noAutofit/>
            </a:bodyPr>
            <a:lstStyle/>
            <a:p>
              <a:pPr algn="just">
                <a:lnSpc>
                  <a:spcPct val="107000"/>
                </a:lnSpc>
                <a:spcBef>
                  <a:spcPts val="1200"/>
                </a:spcBef>
                <a:spcAft>
                  <a:spcPts val="800"/>
                </a:spcAft>
              </a:pPr>
              <a:r>
                <a:rPr lang="en-ID" b="1" dirty="0">
                  <a:solidFill>
                    <a:schemeClr val="bg1"/>
                  </a:solidFill>
                  <a:effectLst/>
                  <a:latin typeface="Frank Ruhl Libre" panose="020B0604020202020204" charset="-79"/>
                  <a:ea typeface="Times New Roman" panose="02020603050405020304" pitchFamily="18" charset="0"/>
                  <a:cs typeface="Frank Ruhl Libre" panose="020B0604020202020204" charset="-79"/>
                </a:rPr>
                <a:t>Recall is the accuracy of positive or negative predictions from the actual data.</a:t>
              </a:r>
              <a:endParaRPr lang="en-ID" dirty="0">
                <a:solidFill>
                  <a:schemeClr val="bg1"/>
                </a:solidFill>
                <a:effectLst/>
                <a:latin typeface="Frank Ruhl Libre" panose="020B0604020202020204" charset="-79"/>
                <a:ea typeface="Times New Roman" panose="02020603050405020304" pitchFamily="18" charset="0"/>
                <a:cs typeface="Frank Ruhl Libre" panose="020B0604020202020204" charset="-79"/>
              </a:endParaRPr>
            </a:p>
          </p:txBody>
        </p:sp>
      </p:grpSp>
      <p:grpSp>
        <p:nvGrpSpPr>
          <p:cNvPr id="339" name="Google Shape;339;p30"/>
          <p:cNvGrpSpPr/>
          <p:nvPr/>
        </p:nvGrpSpPr>
        <p:grpSpPr>
          <a:xfrm>
            <a:off x="710675" y="3393425"/>
            <a:ext cx="6576712" cy="731700"/>
            <a:chOff x="710675" y="3088625"/>
            <a:chExt cx="6576712" cy="731700"/>
          </a:xfrm>
        </p:grpSpPr>
        <p:sp>
          <p:nvSpPr>
            <p:cNvPr id="340" name="Google Shape;340;p30"/>
            <p:cNvSpPr txBox="1"/>
            <p:nvPr/>
          </p:nvSpPr>
          <p:spPr>
            <a:xfrm>
              <a:off x="710675" y="3138825"/>
              <a:ext cx="2004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200" dirty="0">
                  <a:solidFill>
                    <a:srgbClr val="B0C6D3"/>
                  </a:solidFill>
                  <a:latin typeface="Frank Ruhl Libre Medium"/>
                  <a:ea typeface="Frank Ruhl Libre Medium"/>
                  <a:cs typeface="Frank Ruhl Libre Medium"/>
                  <a:sym typeface="Frank Ruhl Libre Medium"/>
                </a:rPr>
                <a:t>Accuracy</a:t>
              </a:r>
              <a:endParaRPr sz="3200" dirty="0">
                <a:solidFill>
                  <a:srgbClr val="B0C6D3"/>
                </a:solidFill>
                <a:latin typeface="Frank Ruhl Libre Medium"/>
                <a:ea typeface="Frank Ruhl Libre Medium"/>
                <a:cs typeface="Frank Ruhl Libre Medium"/>
                <a:sym typeface="Frank Ruhl Libre Medium"/>
              </a:endParaRPr>
            </a:p>
          </p:txBody>
        </p:sp>
        <p:sp>
          <p:nvSpPr>
            <p:cNvPr id="341" name="Google Shape;341;p30"/>
            <p:cNvSpPr/>
            <p:nvPr/>
          </p:nvSpPr>
          <p:spPr>
            <a:xfrm>
              <a:off x="2789787" y="3088625"/>
              <a:ext cx="4497600" cy="731700"/>
            </a:xfrm>
            <a:prstGeom prst="rect">
              <a:avLst/>
            </a:prstGeom>
            <a:solidFill>
              <a:srgbClr val="B0C6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Frank Ruhl Libre"/>
                <a:ea typeface="Frank Ruhl Libre"/>
                <a:cs typeface="Frank Ruhl Libre"/>
                <a:sym typeface="Frank Ruhl Libre"/>
              </a:endParaRPr>
            </a:p>
          </p:txBody>
        </p:sp>
        <p:sp>
          <p:nvSpPr>
            <p:cNvPr id="342" name="Google Shape;342;p30"/>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ID" b="1" dirty="0">
                  <a:solidFill>
                    <a:srgbClr val="FFFFFF"/>
                  </a:solidFill>
                  <a:latin typeface="Frank Ruhl Libre"/>
                  <a:ea typeface="Frank Ruhl Libre"/>
                  <a:cs typeface="Frank Ruhl Libre"/>
                  <a:sym typeface="Frank Ruhl Libre"/>
                </a:rPr>
                <a:t>Accuracy is the accuracy of the overall prediction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ctrTitle" idx="4294967295"/>
          </p:nvPr>
        </p:nvSpPr>
        <p:spPr>
          <a:xfrm>
            <a:off x="3450812" y="922153"/>
            <a:ext cx="4117383" cy="9793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600" dirty="0"/>
              <a:t>83 %</a:t>
            </a:r>
            <a:endParaRPr sz="3600" dirty="0"/>
          </a:p>
        </p:txBody>
      </p:sp>
      <p:sp>
        <p:nvSpPr>
          <p:cNvPr id="317" name="Google Shape;317;p29"/>
          <p:cNvSpPr txBox="1">
            <a:spLocks noGrp="1"/>
          </p:cNvSpPr>
          <p:nvPr>
            <p:ph type="subTitle" idx="4294967295"/>
          </p:nvPr>
        </p:nvSpPr>
        <p:spPr>
          <a:xfrm>
            <a:off x="3450812" y="1421415"/>
            <a:ext cx="4117383" cy="506928"/>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800" dirty="0"/>
              <a:t>Score Recall (Great &gt; 80%)</a:t>
            </a:r>
          </a:p>
        </p:txBody>
      </p:sp>
      <p:sp>
        <p:nvSpPr>
          <p:cNvPr id="320" name="Google Shape;320;p29"/>
          <p:cNvSpPr txBox="1">
            <a:spLocks noGrp="1"/>
          </p:cNvSpPr>
          <p:nvPr>
            <p:ph type="ctrTitle" idx="4294967295"/>
          </p:nvPr>
        </p:nvSpPr>
        <p:spPr>
          <a:xfrm>
            <a:off x="3634498" y="1924315"/>
            <a:ext cx="3889309" cy="89859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600" dirty="0"/>
              <a:t>65 % </a:t>
            </a:r>
            <a:endParaRPr sz="3600" dirty="0"/>
          </a:p>
        </p:txBody>
      </p:sp>
      <p:sp>
        <p:nvSpPr>
          <p:cNvPr id="321" name="Google Shape;321;p29"/>
          <p:cNvSpPr txBox="1">
            <a:spLocks noGrp="1"/>
          </p:cNvSpPr>
          <p:nvPr>
            <p:ph type="subTitle" idx="4294967295"/>
          </p:nvPr>
        </p:nvSpPr>
        <p:spPr>
          <a:xfrm>
            <a:off x="3634498" y="2384605"/>
            <a:ext cx="3889309" cy="465112"/>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dirty="0"/>
              <a:t>Accuracy Score (acceptable  &gt; 60%)</a:t>
            </a:r>
            <a:endParaRPr sz="1800" dirty="0"/>
          </a:p>
        </p:txBody>
      </p:sp>
      <p:sp>
        <p:nvSpPr>
          <p:cNvPr id="322" name="Google Shape;322;p2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323" name="Google Shape;323;p29"/>
          <p:cNvSpPr/>
          <p:nvPr/>
        </p:nvSpPr>
        <p:spPr>
          <a:xfrm rot="-2700000">
            <a:off x="4470555" y="1869845"/>
            <a:ext cx="202913" cy="202999"/>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24" name="Google Shape;324;p29"/>
          <p:cNvSpPr/>
          <p:nvPr/>
        </p:nvSpPr>
        <p:spPr>
          <a:xfrm rot="-2700000">
            <a:off x="4470555" y="3051770"/>
            <a:ext cx="202913" cy="202999"/>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pic>
        <p:nvPicPr>
          <p:cNvPr id="2" name="Picture 1">
            <a:extLst>
              <a:ext uri="{FF2B5EF4-FFF2-40B4-BE49-F238E27FC236}">
                <a16:creationId xmlns:a16="http://schemas.microsoft.com/office/drawing/2014/main" id="{3DF77A98-10E3-455D-A7BD-B141BEE60C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5754" y="1019020"/>
            <a:ext cx="2445058" cy="1661836"/>
          </a:xfrm>
          <a:prstGeom prst="rect">
            <a:avLst/>
          </a:prstGeom>
          <a:noFill/>
          <a:ln>
            <a:noFill/>
          </a:ln>
        </p:spPr>
      </p:pic>
      <p:pic>
        <p:nvPicPr>
          <p:cNvPr id="3" name="Picture 2">
            <a:extLst>
              <a:ext uri="{FF2B5EF4-FFF2-40B4-BE49-F238E27FC236}">
                <a16:creationId xmlns:a16="http://schemas.microsoft.com/office/drawing/2014/main" id="{35BF526F-6842-4FE2-902A-768BB93A5411}"/>
              </a:ext>
            </a:extLst>
          </p:cNvPr>
          <p:cNvPicPr/>
          <p:nvPr/>
        </p:nvPicPr>
        <p:blipFill>
          <a:blip r:embed="rId4"/>
          <a:stretch>
            <a:fillRect/>
          </a:stretch>
        </p:blipFill>
        <p:spPr>
          <a:xfrm>
            <a:off x="1005754" y="2910806"/>
            <a:ext cx="4000500" cy="1362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Introduction</a:t>
            </a:r>
            <a:endParaRPr dirty="0"/>
          </a:p>
        </p:txBody>
      </p:sp>
      <p:sp>
        <p:nvSpPr>
          <p:cNvPr id="184" name="Google Shape;184;p15"/>
          <p:cNvSpPr txBox="1">
            <a:spLocks noGrp="1"/>
          </p:cNvSpPr>
          <p:nvPr>
            <p:ph type="body" idx="2"/>
          </p:nvPr>
        </p:nvSpPr>
        <p:spPr>
          <a:xfrm>
            <a:off x="4676448" y="1716125"/>
            <a:ext cx="3464400" cy="1695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D" sz="1200" dirty="0">
                <a:effectLst/>
                <a:latin typeface="Frank Ruhl Libre" panose="020B0604020202020204" charset="-79"/>
                <a:ea typeface="Times New Roman" panose="02020603050405020304" pitchFamily="18" charset="0"/>
                <a:cs typeface="Frank Ruhl Libre" panose="020B0604020202020204" charset="-79"/>
              </a:rPr>
              <a:t>So, the goals of this project is reduce the accident on transportation by understanding about characteristic each data by severity condition. Finding the insight for each level on severity code, how we can give a guidance when we using means of transportation, how we can more protective when we driving and many more the insight would be suggest in this project.</a:t>
            </a:r>
            <a:endParaRPr sz="1000" b="1" dirty="0">
              <a:latin typeface="Frank Ruhl Libre" panose="020B0604020202020204" charset="-79"/>
              <a:cs typeface="Frank Ruhl Libre" panose="020B0604020202020204" charset="-79"/>
            </a:endParaRPr>
          </a:p>
        </p:txBody>
      </p:sp>
      <p:sp>
        <p:nvSpPr>
          <p:cNvPr id="185" name="Google Shape;185;p15"/>
          <p:cNvSpPr txBox="1">
            <a:spLocks noGrp="1"/>
          </p:cNvSpPr>
          <p:nvPr>
            <p:ph type="body" idx="1"/>
          </p:nvPr>
        </p:nvSpPr>
        <p:spPr>
          <a:xfrm>
            <a:off x="1003200" y="1716125"/>
            <a:ext cx="3464400" cy="1695300"/>
          </a:xfrm>
          <a:prstGeom prst="rect">
            <a:avLst/>
          </a:prstGeom>
        </p:spPr>
        <p:txBody>
          <a:bodyPr spcFirstLastPara="1" wrap="square" lIns="0" tIns="0" rIns="0" bIns="0" anchor="t" anchorCtr="0">
            <a:noAutofit/>
          </a:bodyPr>
          <a:lstStyle/>
          <a:p>
            <a:pPr marL="0" lvl="0" indent="0" algn="just" rtl="0">
              <a:spcBef>
                <a:spcPts val="600"/>
              </a:spcBef>
              <a:spcAft>
                <a:spcPts val="0"/>
              </a:spcAft>
              <a:buClr>
                <a:schemeClr val="dk1"/>
              </a:buClr>
              <a:buSzPts val="1100"/>
              <a:buFont typeface="Arial"/>
              <a:buNone/>
            </a:pPr>
            <a:r>
              <a:rPr lang="en-ID" sz="1200" dirty="0">
                <a:effectLst/>
                <a:latin typeface="Frank Ruhl Libre" panose="020B0604020202020204" charset="-79"/>
                <a:ea typeface="Times New Roman" panose="02020603050405020304" pitchFamily="18" charset="0"/>
                <a:cs typeface="Frank Ruhl Libre" panose="020B0604020202020204" charset="-79"/>
              </a:rPr>
              <a:t>Dataset that we have is about collision mainly on transportation that record from by SPD and will display at the intersection or mid block a segment. So many collisions in this dataset cause that record from 2004 until Present</a:t>
            </a:r>
          </a:p>
          <a:p>
            <a:pPr marL="0" lvl="0" indent="0" algn="just" rtl="0">
              <a:spcBef>
                <a:spcPts val="600"/>
              </a:spcBef>
              <a:spcAft>
                <a:spcPts val="0"/>
              </a:spcAft>
              <a:buClr>
                <a:schemeClr val="dk1"/>
              </a:buClr>
              <a:buSzPts val="1100"/>
              <a:buFont typeface="Arial"/>
              <a:buNone/>
            </a:pPr>
            <a:endParaRPr sz="1400" dirty="0">
              <a:latin typeface="Frank Ruhl Libre" panose="020B0604020202020204" charset="-79"/>
              <a:cs typeface="Frank Ruhl Libre" panose="020B0604020202020204" charset="-79"/>
            </a:endParaRPr>
          </a:p>
        </p:txBody>
      </p:sp>
      <p:sp>
        <p:nvSpPr>
          <p:cNvPr id="186" name="Google Shape;186;p15"/>
          <p:cNvSpPr txBox="1">
            <a:spLocks noGrp="1"/>
          </p:cNvSpPr>
          <p:nvPr>
            <p:ph type="body" idx="2"/>
          </p:nvPr>
        </p:nvSpPr>
        <p:spPr>
          <a:xfrm>
            <a:off x="1003200" y="3445577"/>
            <a:ext cx="7137600" cy="1141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 sz="1200" b="1" dirty="0">
                <a:solidFill>
                  <a:srgbClr val="8A9BA6"/>
                </a:solidFill>
              </a:rPr>
              <a:t>More info about this dataset. </a:t>
            </a:r>
            <a:endParaRPr sz="1200" b="1" dirty="0">
              <a:solidFill>
                <a:srgbClr val="8A9BA6"/>
              </a:solidFill>
            </a:endParaRPr>
          </a:p>
          <a:p>
            <a:pPr marL="0" lvl="0" indent="0" algn="l" rtl="0">
              <a:spcBef>
                <a:spcPts val="1000"/>
              </a:spcBef>
              <a:spcAft>
                <a:spcPts val="0"/>
              </a:spcAft>
              <a:buClr>
                <a:schemeClr val="dk1"/>
              </a:buClr>
              <a:buSzPts val="1100"/>
              <a:buFont typeface="Arial"/>
              <a:buNone/>
            </a:pPr>
            <a:r>
              <a:rPr lang="en-ID" sz="1200" b="0" i="0" u="none" strike="noStrike" baseline="0" dirty="0">
                <a:latin typeface="Frank Ruhl Libre" panose="020B0604020202020204" charset="-79"/>
                <a:cs typeface="Frank Ruhl Libre" panose="020B0604020202020204" charset="-79"/>
              </a:rPr>
              <a:t>SDOT Traffic Management Division, Traffic Records Group | SDOT GIS Analyst | DOT_IT_GIS@seattle.gov</a:t>
            </a:r>
            <a:endParaRPr lang="en-US" sz="1200" dirty="0">
              <a:solidFill>
                <a:srgbClr val="8A9BA6"/>
              </a:solidFill>
              <a:latin typeface="Frank Ruhl Libre" panose="020B0604020202020204" charset="-79"/>
              <a:cs typeface="Frank Ruhl Libre" panose="020B0604020202020204" charset="-79"/>
            </a:endParaRPr>
          </a:p>
          <a:p>
            <a:pPr marL="0" lvl="0" indent="0" algn="l" rtl="0">
              <a:spcBef>
                <a:spcPts val="1000"/>
              </a:spcBef>
              <a:spcAft>
                <a:spcPts val="1000"/>
              </a:spcAft>
              <a:buNone/>
            </a:pPr>
            <a:endParaRPr sz="1200" dirty="0">
              <a:solidFill>
                <a:srgbClr val="8A9BA6"/>
              </a:solidFill>
            </a:endParaRPr>
          </a:p>
        </p:txBody>
      </p:sp>
      <p:sp>
        <p:nvSpPr>
          <p:cNvPr id="187" name="Google Shape;187;p1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6"/>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05" name="Google Shape;405;p36"/>
          <p:cNvSpPr txBox="1">
            <a:spLocks noGrp="1"/>
          </p:cNvSpPr>
          <p:nvPr>
            <p:ph type="ctrTitle" idx="4294967295"/>
          </p:nvPr>
        </p:nvSpPr>
        <p:spPr>
          <a:xfrm>
            <a:off x="1275150" y="2505375"/>
            <a:ext cx="65937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t>THANKS!</a:t>
            </a:r>
            <a:endParaRPr sz="2400"/>
          </a:p>
        </p:txBody>
      </p:sp>
      <p:sp>
        <p:nvSpPr>
          <p:cNvPr id="406" name="Google Shape;406;p36"/>
          <p:cNvSpPr txBox="1">
            <a:spLocks noGrp="1"/>
          </p:cNvSpPr>
          <p:nvPr>
            <p:ph type="subTitle" idx="4294967295"/>
          </p:nvPr>
        </p:nvSpPr>
        <p:spPr>
          <a:xfrm>
            <a:off x="883227" y="3082179"/>
            <a:ext cx="7491846" cy="1131900"/>
          </a:xfrm>
          <a:prstGeom prst="rect">
            <a:avLst/>
          </a:prstGeom>
        </p:spPr>
        <p:txBody>
          <a:bodyPr spcFirstLastPara="1" wrap="square" lIns="0" tIns="0" rIns="0" bIns="0" anchor="t" anchorCtr="0">
            <a:noAutofit/>
          </a:bodyPr>
          <a:lstStyle/>
          <a:p>
            <a:pPr marL="76200" indent="0" algn="just">
              <a:lnSpc>
                <a:spcPct val="107000"/>
              </a:lnSpc>
              <a:spcBef>
                <a:spcPts val="1200"/>
              </a:spcBef>
              <a:spcAft>
                <a:spcPts val="800"/>
              </a:spcAft>
              <a:buNone/>
            </a:pPr>
            <a:r>
              <a:rPr lang="en-ID"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Finally, we have the best model for our case. But, we can more evaluation this model with f1-score and ROC Curve, how the performance our model when we evaluation with that model, is the best model or we have another model to give more best and effective model.</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07" name="Google Shape;407;p36"/>
          <p:cNvGrpSpPr/>
          <p:nvPr/>
        </p:nvGrpSpPr>
        <p:grpSpPr>
          <a:xfrm>
            <a:off x="3828600" y="1220955"/>
            <a:ext cx="1486799" cy="1256322"/>
            <a:chOff x="3918650" y="293075"/>
            <a:chExt cx="488500" cy="412775"/>
          </a:xfrm>
        </p:grpSpPr>
        <p:sp>
          <p:nvSpPr>
            <p:cNvPr id="408" name="Google Shape;408;p36"/>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ctrTitle" idx="4294967295"/>
          </p:nvPr>
        </p:nvSpPr>
        <p:spPr>
          <a:xfrm>
            <a:off x="1275150" y="2505375"/>
            <a:ext cx="65937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t>HELLO!</a:t>
            </a:r>
            <a:endParaRPr sz="2400"/>
          </a:p>
        </p:txBody>
      </p:sp>
      <p:sp>
        <p:nvSpPr>
          <p:cNvPr id="193" name="Google Shape;193;p16"/>
          <p:cNvSpPr txBox="1">
            <a:spLocks noGrp="1"/>
          </p:cNvSpPr>
          <p:nvPr>
            <p:ph type="subTitle" idx="4294967295"/>
          </p:nvPr>
        </p:nvSpPr>
        <p:spPr>
          <a:xfrm>
            <a:off x="1275150" y="3082179"/>
            <a:ext cx="6593700" cy="1131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b="1" dirty="0"/>
              <a:t>I am Anugrah Nurhamid</a:t>
            </a:r>
            <a:endParaRPr sz="1800" b="1" dirty="0"/>
          </a:p>
          <a:p>
            <a:pPr marL="0" lvl="0" indent="0" algn="ctr" rtl="0">
              <a:spcBef>
                <a:spcPts val="600"/>
              </a:spcBef>
              <a:spcAft>
                <a:spcPts val="0"/>
              </a:spcAft>
              <a:buClr>
                <a:schemeClr val="dk1"/>
              </a:buClr>
              <a:buSzPts val="1100"/>
              <a:buFont typeface="Arial"/>
              <a:buNone/>
            </a:pPr>
            <a:r>
              <a:rPr lang="en" sz="1800" dirty="0"/>
              <a:t>I am here for present final capstone project in IBM Data Science. </a:t>
            </a:r>
            <a:endParaRPr sz="1800" dirty="0"/>
          </a:p>
          <a:p>
            <a:pPr marL="0" lvl="0" indent="0" algn="ctr" rtl="0">
              <a:spcBef>
                <a:spcPts val="600"/>
              </a:spcBef>
              <a:spcAft>
                <a:spcPts val="0"/>
              </a:spcAft>
              <a:buClr>
                <a:schemeClr val="dk1"/>
              </a:buClr>
              <a:buSzPts val="1100"/>
              <a:buFont typeface="Arial"/>
              <a:buNone/>
            </a:pPr>
            <a:r>
              <a:rPr lang="en" sz="1800" dirty="0"/>
              <a:t>You can find me at medium blog </a:t>
            </a:r>
            <a:r>
              <a:rPr lang="en-ID" sz="1800" dirty="0"/>
              <a:t>@anugrahn</a:t>
            </a:r>
            <a:endParaRPr sz="1800" b="1" dirty="0"/>
          </a:p>
        </p:txBody>
      </p:sp>
      <p:pic>
        <p:nvPicPr>
          <p:cNvPr id="194" name="Google Shape;194;p16" descr="photo-1434030216411-0b793f4b4173.jpg"/>
          <p:cNvPicPr preferRelativeResize="0"/>
          <p:nvPr/>
        </p:nvPicPr>
        <p:blipFill>
          <a:blip r:embed="rId3">
            <a:alphaModFix/>
          </a:blip>
          <a:stretch>
            <a:fillRect/>
          </a:stretch>
        </p:blipFill>
        <p:spPr>
          <a:xfrm>
            <a:off x="3779250" y="1031425"/>
            <a:ext cx="1585500" cy="1585500"/>
          </a:xfrm>
          <a:prstGeom prst="diamond">
            <a:avLst/>
          </a:prstGeom>
          <a:noFill/>
          <a:ln w="38100" cap="flat" cmpd="thinThick">
            <a:solidFill>
              <a:srgbClr val="B0C6D3"/>
            </a:solidFill>
            <a:prstDash val="solid"/>
            <a:round/>
            <a:headEnd type="none" w="sm" len="sm"/>
            <a:tailEnd type="none" w="sm" len="sm"/>
          </a:ln>
        </p:spPr>
      </p:pic>
      <p:sp>
        <p:nvSpPr>
          <p:cNvPr id="195" name="Google Shape;195;p16"/>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991850"/>
            <a:ext cx="35535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B6D7A8"/>
                </a:solidFill>
              </a:rPr>
              <a:t>1.</a:t>
            </a:r>
            <a:endParaRPr dirty="0">
              <a:solidFill>
                <a:srgbClr val="B6D7A8"/>
              </a:solidFill>
            </a:endParaRPr>
          </a:p>
          <a:p>
            <a:pPr marL="0" lvl="0" indent="0" algn="ctr" rtl="0">
              <a:spcBef>
                <a:spcPts val="0"/>
              </a:spcBef>
              <a:spcAft>
                <a:spcPts val="0"/>
              </a:spcAft>
              <a:buNone/>
            </a:pPr>
            <a:r>
              <a:rPr lang="en-ID" dirty="0"/>
              <a:t>Data Acquisition &amp; 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Methodology Project</a:t>
            </a:r>
            <a:endParaRPr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6" name="Picture 2">
            <a:extLst>
              <a:ext uri="{FF2B5EF4-FFF2-40B4-BE49-F238E27FC236}">
                <a16:creationId xmlns:a16="http://schemas.microsoft.com/office/drawing/2014/main" id="{6F0BD946-7A2A-4F4B-83FC-5CE78C9AA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365" y="1166075"/>
            <a:ext cx="5441269" cy="278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A6FE-F751-42C5-B0F0-EB15546FED81}"/>
              </a:ext>
            </a:extLst>
          </p:cNvPr>
          <p:cNvSpPr>
            <a:spLocks noGrp="1"/>
          </p:cNvSpPr>
          <p:nvPr>
            <p:ph type="title"/>
          </p:nvPr>
        </p:nvSpPr>
        <p:spPr/>
        <p:txBody>
          <a:bodyPr/>
          <a:lstStyle/>
          <a:p>
            <a:r>
              <a:rPr lang="en-US" dirty="0"/>
              <a:t>Methodology Project</a:t>
            </a:r>
            <a:endParaRPr lang="en-ID" dirty="0"/>
          </a:p>
        </p:txBody>
      </p:sp>
      <p:sp>
        <p:nvSpPr>
          <p:cNvPr id="3" name="Text Placeholder 2">
            <a:extLst>
              <a:ext uri="{FF2B5EF4-FFF2-40B4-BE49-F238E27FC236}">
                <a16:creationId xmlns:a16="http://schemas.microsoft.com/office/drawing/2014/main" id="{60A1B94C-3C82-4B21-8F04-413E2EDCF48B}"/>
              </a:ext>
            </a:extLst>
          </p:cNvPr>
          <p:cNvSpPr>
            <a:spLocks noGrp="1"/>
          </p:cNvSpPr>
          <p:nvPr>
            <p:ph type="body" idx="1"/>
          </p:nvPr>
        </p:nvSpPr>
        <p:spPr>
          <a:xfrm>
            <a:off x="722646" y="1504259"/>
            <a:ext cx="3381763" cy="2760300"/>
          </a:xfrm>
        </p:spPr>
        <p:txBody>
          <a:bodyPr/>
          <a:lstStyle/>
          <a:p>
            <a:pPr marL="76200" indent="0">
              <a:buNone/>
            </a:pPr>
            <a:r>
              <a:rPr lang="en-US" sz="1050" b="1" dirty="0">
                <a:solidFill>
                  <a:srgbClr val="000000"/>
                </a:solidFill>
                <a:effectLst/>
              </a:rPr>
              <a:t>Data cleaning :</a:t>
            </a:r>
            <a:endParaRPr lang="en-US" sz="1050" dirty="0">
              <a:solidFill>
                <a:srgbClr val="000000"/>
              </a:solidFill>
              <a:effectLst/>
            </a:endParaRPr>
          </a:p>
          <a:p>
            <a:pPr marL="76200" indent="0" algn="l">
              <a:buNone/>
            </a:pPr>
            <a:r>
              <a:rPr lang="en-US" sz="1050" dirty="0">
                <a:solidFill>
                  <a:srgbClr val="000000"/>
                </a:solidFill>
                <a:effectLst/>
              </a:rPr>
              <a:t>In this cleaning data, we can try with detection outlier for each columns (if any). Pre-processing the data like inconsistent data or missing value that we have in this dataset.</a:t>
            </a:r>
          </a:p>
          <a:p>
            <a:pPr marL="76200" indent="0">
              <a:buNone/>
            </a:pPr>
            <a:r>
              <a:rPr lang="en-US" sz="1050" b="1" dirty="0">
                <a:solidFill>
                  <a:srgbClr val="000000"/>
                </a:solidFill>
                <a:effectLst/>
              </a:rPr>
              <a:t>Data Visualization :</a:t>
            </a:r>
            <a:endParaRPr lang="en-US" sz="1050" dirty="0">
              <a:solidFill>
                <a:srgbClr val="000000"/>
              </a:solidFill>
              <a:effectLst/>
            </a:endParaRPr>
          </a:p>
          <a:p>
            <a:pPr marL="76200" indent="0" algn="l">
              <a:buNone/>
            </a:pPr>
            <a:r>
              <a:rPr lang="en-US" sz="1050" dirty="0">
                <a:solidFill>
                  <a:srgbClr val="000000"/>
                </a:solidFill>
                <a:effectLst/>
              </a:rPr>
              <a:t>Creating an interactive visualization that lets we dive down into each data point. From data exploration we can start from hypotheses about our data and the our problem need to be tackling. Finally we can take many insight for many solution or many characteristic (detection pattern or something) for each level of severity.</a:t>
            </a:r>
            <a:br>
              <a:rPr lang="en-US" sz="1050" b="0" i="0" dirty="0">
                <a:solidFill>
                  <a:srgbClr val="000000"/>
                </a:solidFill>
                <a:effectLst/>
                <a:latin typeface="Helvetica Neue"/>
              </a:rPr>
            </a:br>
            <a:endParaRPr lang="en-ID" sz="1050" dirty="0"/>
          </a:p>
        </p:txBody>
      </p:sp>
      <p:sp>
        <p:nvSpPr>
          <p:cNvPr id="4" name="Slide Number Placeholder 3">
            <a:extLst>
              <a:ext uri="{FF2B5EF4-FFF2-40B4-BE49-F238E27FC236}">
                <a16:creationId xmlns:a16="http://schemas.microsoft.com/office/drawing/2014/main" id="{845B0C68-6D59-427B-918C-1C32B36469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8" name="Text Placeholder 2">
            <a:extLst>
              <a:ext uri="{FF2B5EF4-FFF2-40B4-BE49-F238E27FC236}">
                <a16:creationId xmlns:a16="http://schemas.microsoft.com/office/drawing/2014/main" id="{0BD88AF7-5561-4D68-BD71-660531B91290}"/>
              </a:ext>
            </a:extLst>
          </p:cNvPr>
          <p:cNvSpPr txBox="1">
            <a:spLocks/>
          </p:cNvSpPr>
          <p:nvPr/>
        </p:nvSpPr>
        <p:spPr>
          <a:xfrm>
            <a:off x="4104409" y="1400350"/>
            <a:ext cx="4395356" cy="276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1pPr>
            <a:lvl2pPr marL="914400" marR="0" lvl="1"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2pPr>
            <a:lvl3pPr marL="1371600" marR="0" lvl="2"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3pPr>
            <a:lvl4pPr marL="1828800" marR="0" lvl="3"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4pPr>
            <a:lvl5pPr marL="2286000" marR="0" lvl="4"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5pPr>
            <a:lvl6pPr marL="2743200" marR="0" lvl="5"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6pPr>
            <a:lvl7pPr marL="3200400" marR="0" lvl="6"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7pPr>
            <a:lvl8pPr marL="3657600" marR="0" lvl="7"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8pPr>
            <a:lvl9pPr marL="4114800" marR="0" lvl="8" indent="-381000" algn="l" rtl="0">
              <a:lnSpc>
                <a:spcPct val="100000"/>
              </a:lnSpc>
              <a:spcBef>
                <a:spcPts val="0"/>
              </a:spcBef>
              <a:spcAft>
                <a:spcPts val="0"/>
              </a:spcAft>
              <a:buClr>
                <a:srgbClr val="B0C6D3"/>
              </a:buClr>
              <a:buSzPts val="2400"/>
              <a:buFont typeface="Frank Ruhl Libre"/>
              <a:buChar char="￫"/>
              <a:defRPr sz="2400" b="0" i="0" u="none" strike="noStrike" cap="none">
                <a:solidFill>
                  <a:srgbClr val="434343"/>
                </a:solidFill>
                <a:latin typeface="Frank Ruhl Libre"/>
                <a:ea typeface="Frank Ruhl Libre"/>
                <a:cs typeface="Frank Ruhl Libre"/>
                <a:sym typeface="Frank Ruhl Libre"/>
              </a:defRPr>
            </a:lvl9pPr>
          </a:lstStyle>
          <a:p>
            <a:pPr marL="76200" indent="0">
              <a:buNone/>
            </a:pPr>
            <a:r>
              <a:rPr lang="en-US" sz="1050" b="1" dirty="0">
                <a:solidFill>
                  <a:srgbClr val="000000"/>
                </a:solidFill>
              </a:rPr>
              <a:t>Feature Engineering :</a:t>
            </a:r>
            <a:endParaRPr lang="en-US" sz="1050" dirty="0">
              <a:solidFill>
                <a:srgbClr val="000000"/>
              </a:solidFill>
            </a:endParaRPr>
          </a:p>
          <a:p>
            <a:pPr marL="76200" indent="0">
              <a:buNone/>
            </a:pPr>
            <a:r>
              <a:rPr lang="en-US" sz="1050" dirty="0">
                <a:solidFill>
                  <a:srgbClr val="000000"/>
                </a:solidFill>
              </a:rPr>
              <a:t>Feature engineering attempts to increase the predictive power of learning algorithms by creating features from raw data that help facilitate the learning process. Beside of future engineering, we can selects the key subset of original data features, its call feature selection</a:t>
            </a:r>
          </a:p>
          <a:p>
            <a:pPr marL="76200" indent="0">
              <a:buNone/>
            </a:pPr>
            <a:r>
              <a:rPr lang="en-US" sz="1050" b="1" dirty="0">
                <a:solidFill>
                  <a:srgbClr val="000000"/>
                </a:solidFill>
              </a:rPr>
              <a:t>Training and Test Model :</a:t>
            </a:r>
            <a:endParaRPr lang="en-US" sz="1050" dirty="0">
              <a:solidFill>
                <a:srgbClr val="000000"/>
              </a:solidFill>
            </a:endParaRPr>
          </a:p>
          <a:p>
            <a:pPr marL="76200" indent="0">
              <a:buNone/>
            </a:pPr>
            <a:r>
              <a:rPr lang="en-US" sz="1050" dirty="0">
                <a:solidFill>
                  <a:srgbClr val="000000"/>
                </a:solidFill>
              </a:rPr>
              <a:t>Determine optimal data features &amp; create an informative machine learning model that predicts the target most accurately. In this case we can use some </a:t>
            </a:r>
            <a:r>
              <a:rPr lang="en-US" sz="1050" dirty="0" err="1">
                <a:solidFill>
                  <a:srgbClr val="000000"/>
                </a:solidFill>
              </a:rPr>
              <a:t>alogrithm</a:t>
            </a:r>
            <a:r>
              <a:rPr lang="en-US" sz="1050" dirty="0">
                <a:solidFill>
                  <a:srgbClr val="000000"/>
                </a:solidFill>
              </a:rPr>
              <a:t> such as on classification method (Logistic regression, Random Forest Classifier, and many more). The final result would be give a best performance for each modeling that we have done.</a:t>
            </a:r>
          </a:p>
          <a:p>
            <a:pPr marL="76200" indent="0">
              <a:buNone/>
            </a:pPr>
            <a:r>
              <a:rPr lang="en-US" sz="1050" b="1" dirty="0">
                <a:solidFill>
                  <a:srgbClr val="000000"/>
                </a:solidFill>
              </a:rPr>
              <a:t>Evaluation Model :</a:t>
            </a:r>
            <a:endParaRPr lang="en-US" sz="1050" dirty="0">
              <a:solidFill>
                <a:srgbClr val="000000"/>
              </a:solidFill>
            </a:endParaRPr>
          </a:p>
          <a:p>
            <a:pPr marL="76200" indent="0">
              <a:buNone/>
            </a:pPr>
            <a:r>
              <a:rPr lang="en-US" sz="1050" dirty="0">
                <a:solidFill>
                  <a:srgbClr val="000000"/>
                </a:solidFill>
              </a:rPr>
              <a:t>The various ways to check the performance of our machine learning especially in classification method, such as recall &amp; </a:t>
            </a:r>
            <a:r>
              <a:rPr lang="en-US" sz="1050" dirty="0" err="1">
                <a:solidFill>
                  <a:srgbClr val="000000"/>
                </a:solidFill>
              </a:rPr>
              <a:t>precission</a:t>
            </a:r>
            <a:r>
              <a:rPr lang="en-US" sz="1050" dirty="0">
                <a:solidFill>
                  <a:srgbClr val="000000"/>
                </a:solidFill>
              </a:rPr>
              <a:t>, f1-score, accuracy score and many more.</a:t>
            </a:r>
          </a:p>
          <a:p>
            <a:pPr marL="76200" indent="0">
              <a:buNone/>
            </a:pPr>
            <a:br>
              <a:rPr lang="en-US" sz="1050" dirty="0">
                <a:solidFill>
                  <a:srgbClr val="000000"/>
                </a:solidFill>
                <a:latin typeface="Helvetica Neue"/>
              </a:rPr>
            </a:br>
            <a:endParaRPr lang="en-ID" sz="1050" dirty="0"/>
          </a:p>
        </p:txBody>
      </p:sp>
    </p:spTree>
    <p:extLst>
      <p:ext uri="{BB962C8B-B14F-4D97-AF65-F5344CB8AC3E}">
        <p14:creationId xmlns:p14="http://schemas.microsoft.com/office/powerpoint/2010/main" val="424616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991850"/>
            <a:ext cx="35535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B6D7A8"/>
                </a:solidFill>
              </a:rPr>
              <a:t>2.</a:t>
            </a:r>
            <a:endParaRPr dirty="0">
              <a:solidFill>
                <a:srgbClr val="B6D7A8"/>
              </a:solidFill>
            </a:endParaRPr>
          </a:p>
          <a:p>
            <a:pPr marL="0" lvl="0" indent="0" algn="ctr" rtl="0">
              <a:spcBef>
                <a:spcPts val="0"/>
              </a:spcBef>
              <a:spcAft>
                <a:spcPts val="0"/>
              </a:spcAft>
              <a:buNone/>
            </a:pPr>
            <a:r>
              <a:rPr lang="en-ID" dirty="0"/>
              <a:t>Exploratory Data Analysis</a:t>
            </a:r>
          </a:p>
        </p:txBody>
      </p:sp>
    </p:spTree>
    <p:extLst>
      <p:ext uri="{BB962C8B-B14F-4D97-AF65-F5344CB8AC3E}">
        <p14:creationId xmlns:p14="http://schemas.microsoft.com/office/powerpoint/2010/main" val="112574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Exploratory Data Analysis</a:t>
            </a:r>
            <a:endParaRPr dirty="0"/>
          </a:p>
        </p:txBody>
      </p:sp>
      <p:sp>
        <p:nvSpPr>
          <p:cNvPr id="241" name="Google Shape;241;p21"/>
          <p:cNvSpPr txBox="1">
            <a:spLocks noGrp="1"/>
          </p:cNvSpPr>
          <p:nvPr>
            <p:ph type="body" idx="2"/>
          </p:nvPr>
        </p:nvSpPr>
        <p:spPr>
          <a:xfrm>
            <a:off x="4309002" y="1706142"/>
            <a:ext cx="4048163" cy="1731216"/>
          </a:xfrm>
          <a:prstGeom prst="rect">
            <a:avLst/>
          </a:prstGeom>
        </p:spPr>
        <p:txBody>
          <a:bodyPr spcFirstLastPara="1" wrap="square" lIns="0" tIns="0" rIns="0" bIns="0" anchor="t" anchorCtr="0">
            <a:noAutofit/>
          </a:bodyPr>
          <a:lstStyle/>
          <a:p>
            <a:pPr marL="101600" indent="0" algn="just">
              <a:lnSpc>
                <a:spcPct val="107000"/>
              </a:lnSpc>
              <a:spcAft>
                <a:spcPts val="800"/>
              </a:spcAft>
              <a:buNone/>
            </a:pP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This is the our target we can use </a:t>
            </a:r>
            <a:r>
              <a:rPr lang="en-ID" sz="1400" i="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'severity description'</a:t>
            </a: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or </a:t>
            </a:r>
            <a:r>
              <a:rPr lang="en-ID" sz="1400" i="1"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'severity code'</a:t>
            </a:r>
            <a:r>
              <a:rPr lang="en-ID" sz="1400" dirty="0">
                <a:solidFill>
                  <a:srgbClr val="000000"/>
                </a:solidFill>
                <a:effectLst/>
                <a:latin typeface="Frank Ruhl Libre" panose="020B0604020202020204" charset="-79"/>
                <a:ea typeface="Times New Roman" panose="02020603050405020304" pitchFamily="18" charset="0"/>
                <a:cs typeface="Frank Ruhl Libre" panose="020B0604020202020204" charset="-79"/>
              </a:rPr>
              <a:t> to explore the our data. Some visualization in this case we can compare with our target. Because of that, we can take some insight for more deep to learn and understanding some features, what features have high correlation with our target.</a:t>
            </a:r>
            <a:endParaRPr lang="en-ID" sz="1400" dirty="0">
              <a:effectLst/>
              <a:latin typeface="Frank Ruhl Libre" panose="020B0604020202020204" charset="-79"/>
              <a:ea typeface="Times New Roman" panose="02020603050405020304" pitchFamily="18" charset="0"/>
              <a:cs typeface="Frank Ruhl Libre" panose="020B0604020202020204" charset="-79"/>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8296A431-A12C-4F62-8173-8081135347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6835" y="1563725"/>
            <a:ext cx="3510815" cy="22523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1"/>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457200" lvl="1">
              <a:lnSpc>
                <a:spcPct val="107000"/>
              </a:lnSpc>
              <a:spcAft>
                <a:spcPts val="800"/>
              </a:spcAft>
            </a:pPr>
            <a:r>
              <a:rPr lang="en-ID" sz="1800" b="1" dirty="0">
                <a:effectLst/>
                <a:latin typeface="Calibri" panose="020F0502020204030204" pitchFamily="34" charset="0"/>
                <a:ea typeface="Times New Roman" panose="02020603050405020304" pitchFamily="18" charset="0"/>
                <a:cs typeface="Times New Roman" panose="02020603050405020304" pitchFamily="18" charset="0"/>
              </a:rPr>
              <a:t>Distribution of collisions by grouping location</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1" name="Google Shape;241;p21"/>
          <p:cNvSpPr txBox="1">
            <a:spLocks noGrp="1"/>
          </p:cNvSpPr>
          <p:nvPr>
            <p:ph type="body" idx="2"/>
          </p:nvPr>
        </p:nvSpPr>
        <p:spPr>
          <a:xfrm>
            <a:off x="1003200" y="3855026"/>
            <a:ext cx="7137600" cy="447939"/>
          </a:xfrm>
          <a:prstGeom prst="rect">
            <a:avLst/>
          </a:prstGeom>
        </p:spPr>
        <p:txBody>
          <a:bodyPr spcFirstLastPara="1" wrap="square" lIns="0" tIns="0" rIns="0" bIns="0" anchor="t" anchorCtr="0">
            <a:noAutofit/>
          </a:bodyPr>
          <a:lstStyle/>
          <a:p>
            <a:pPr marL="139700" indent="0" algn="just">
              <a:lnSpc>
                <a:spcPct val="107000"/>
              </a:lnSpc>
              <a:spcAft>
                <a:spcPts val="800"/>
              </a:spcAft>
              <a:buNone/>
            </a:pPr>
            <a:r>
              <a:rPr lang="en-ID"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 we see on this folium graph, we grouping for each location on an accident happens. This is a distribution and the total of accident in Seattle.</a:t>
            </a:r>
            <a:endParaRPr lang="en-ID"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2" name="Google Shape;242;p2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BB29102F-6B0C-4354-8BF7-E5061B2DBFDA}"/>
              </a:ext>
            </a:extLst>
          </p:cNvPr>
          <p:cNvPicPr/>
          <p:nvPr/>
        </p:nvPicPr>
        <p:blipFill>
          <a:blip r:embed="rId3"/>
          <a:stretch>
            <a:fillRect/>
          </a:stretch>
        </p:blipFill>
        <p:spPr>
          <a:xfrm>
            <a:off x="2269381" y="1065658"/>
            <a:ext cx="4605237" cy="2789368"/>
          </a:xfrm>
          <a:prstGeom prst="rect">
            <a:avLst/>
          </a:prstGeom>
        </p:spPr>
      </p:pic>
    </p:spTree>
    <p:extLst>
      <p:ext uri="{BB962C8B-B14F-4D97-AF65-F5344CB8AC3E}">
        <p14:creationId xmlns:p14="http://schemas.microsoft.com/office/powerpoint/2010/main" val="239867398"/>
      </p:ext>
    </p:extLst>
  </p:cSld>
  <p:clrMapOvr>
    <a:masterClrMapping/>
  </p:clrMapOvr>
</p:sld>
</file>

<file path=ppt/theme/theme1.xml><?xml version="1.0" encoding="utf-8"?>
<a:theme xmlns:a="http://schemas.openxmlformats.org/drawingml/2006/main" name="Dion template">
  <a:themeElements>
    <a:clrScheme name="Custom 347">
      <a:dk1>
        <a:srgbClr val="434343"/>
      </a:dk1>
      <a:lt1>
        <a:srgbClr val="FFFFFF"/>
      </a:lt1>
      <a:dk2>
        <a:srgbClr val="8A9BA6"/>
      </a:dk2>
      <a:lt2>
        <a:srgbClr val="D8DEE2"/>
      </a:lt2>
      <a:accent1>
        <a:srgbClr val="99BAB6"/>
      </a:accent1>
      <a:accent2>
        <a:srgbClr val="6B93A0"/>
      </a:accent2>
      <a:accent3>
        <a:srgbClr val="C0C99A"/>
      </a:accent3>
      <a:accent4>
        <a:srgbClr val="96B079"/>
      </a:accent4>
      <a:accent5>
        <a:srgbClr val="F3EDD7"/>
      </a:accent5>
      <a:accent6>
        <a:srgbClr val="C3B3A3"/>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1245</Words>
  <Application>Microsoft Office PowerPoint</Application>
  <PresentationFormat>On-screen Show (16:9)</PresentationFormat>
  <Paragraphs>86</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Helvetica Neue</vt:lpstr>
      <vt:lpstr>Frank Ruhl Libre Medium</vt:lpstr>
      <vt:lpstr>Helvetica</vt:lpstr>
      <vt:lpstr>Symbol</vt:lpstr>
      <vt:lpstr>Frank Ruhl Libre</vt:lpstr>
      <vt:lpstr>Calibri</vt:lpstr>
      <vt:lpstr>Arial</vt:lpstr>
      <vt:lpstr>Dion template</vt:lpstr>
      <vt:lpstr>Prediction and Analysis of Traffic Accident in Seattle, Washington</vt:lpstr>
      <vt:lpstr>Introduction</vt:lpstr>
      <vt:lpstr>HELLO!</vt:lpstr>
      <vt:lpstr>1. Data Acquisition &amp; Cleaning</vt:lpstr>
      <vt:lpstr>Methodology Project</vt:lpstr>
      <vt:lpstr>Methodology Project</vt:lpstr>
      <vt:lpstr>2. Exploratory Data Analysis</vt:lpstr>
      <vt:lpstr>Exploratory Data Analysis</vt:lpstr>
      <vt:lpstr>Distribution of collisions by grouping location</vt:lpstr>
      <vt:lpstr>Distribution of collisions by grouping location</vt:lpstr>
      <vt:lpstr>Distribution of collisions by grouping location</vt:lpstr>
      <vt:lpstr>Distribution of collisions by grouping location</vt:lpstr>
      <vt:lpstr>Distribution of collisions by grouping location</vt:lpstr>
      <vt:lpstr>3.  Predictive Modeling</vt:lpstr>
      <vt:lpstr>Hyperparameter tuning</vt:lpstr>
      <vt:lpstr>Result </vt:lpstr>
      <vt:lpstr>CONCLUSION</vt:lpstr>
      <vt:lpstr>Confusion Matrix</vt:lpstr>
      <vt:lpstr>83 %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and Analysis of Traffic Accident in Seattle, Washington</dc:title>
  <dc:creator>62822</dc:creator>
  <cp:lastModifiedBy> </cp:lastModifiedBy>
  <cp:revision>6</cp:revision>
  <dcterms:modified xsi:type="dcterms:W3CDTF">2020-09-05T04:49:40Z</dcterms:modified>
</cp:coreProperties>
</file>